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23"/>
  </p:notesMasterIdLst>
  <p:sldIdLst>
    <p:sldId id="256" r:id="rId2"/>
    <p:sldId id="260" r:id="rId3"/>
    <p:sldId id="261" r:id="rId4"/>
    <p:sldId id="257" r:id="rId5"/>
    <p:sldId id="262" r:id="rId6"/>
    <p:sldId id="263" r:id="rId7"/>
    <p:sldId id="264" r:id="rId8"/>
    <p:sldId id="276" r:id="rId9"/>
    <p:sldId id="281" r:id="rId10"/>
    <p:sldId id="277" r:id="rId11"/>
    <p:sldId id="278" r:id="rId12"/>
    <p:sldId id="279" r:id="rId13"/>
    <p:sldId id="280" r:id="rId14"/>
    <p:sldId id="269" r:id="rId15"/>
    <p:sldId id="283" r:id="rId16"/>
    <p:sldId id="284" r:id="rId17"/>
    <p:sldId id="285" r:id="rId18"/>
    <p:sldId id="286" r:id="rId19"/>
    <p:sldId id="287" r:id="rId20"/>
    <p:sldId id="290" r:id="rId21"/>
    <p:sldId id="288" r:id="rId2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4982" autoAdjust="0"/>
  </p:normalViewPr>
  <p:slideViewPr>
    <p:cSldViewPr>
      <p:cViewPr varScale="1">
        <p:scale>
          <a:sx n="86" d="100"/>
          <a:sy n="86" d="100"/>
        </p:scale>
        <p:origin x="1354" y="67"/>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56F8702-C703-45B4-928D-A25C380D89CB}" type="datetimeFigureOut">
              <a:rPr lang="en-US" smtClean="0"/>
              <a:pPr/>
              <a:t>11/12/2022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94D8A0B-F2E1-4D2C-BB14-488015E93F15}" type="slidenum">
              <a:rPr lang="en-US" smtClean="0"/>
              <a:pPr/>
              <a:t>‹#›</a:t>
            </a:fld>
            <a:endParaRPr lang="en-US"/>
          </a:p>
        </p:txBody>
      </p:sp>
    </p:spTree>
    <p:extLst>
      <p:ext uri="{BB962C8B-B14F-4D97-AF65-F5344CB8AC3E}">
        <p14:creationId xmlns:p14="http://schemas.microsoft.com/office/powerpoint/2010/main" val="18983162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7"/>
          <p:cNvSpPr>
            <a:spLocks noGrp="1" noChangeArrowheads="1"/>
          </p:cNvSpPr>
          <p:nvPr>
            <p:ph type="sldNum" sz="quarter" idx="5"/>
          </p:nvPr>
        </p:nvSpPr>
        <p:spPr>
          <a:noFill/>
        </p:spPr>
        <p:txBody>
          <a:bodyPr/>
          <a:lstStyle/>
          <a:p>
            <a:fld id="{261E6807-1EEF-4BE6-A322-57A2A4CFC510}" type="slidenum">
              <a:rPr lang="en-US" smtClean="0">
                <a:latin typeface="Arial" charset="0"/>
                <a:cs typeface="Arial" charset="0"/>
              </a:rPr>
              <a:pPr/>
              <a:t>8</a:t>
            </a:fld>
            <a:endParaRPr lang="en-US">
              <a:latin typeface="Arial" charset="0"/>
              <a:cs typeface="Arial" charset="0"/>
            </a:endParaRPr>
          </a:p>
        </p:txBody>
      </p:sp>
      <p:sp>
        <p:nvSpPr>
          <p:cNvPr id="153603" name="Rectangle 2"/>
          <p:cNvSpPr>
            <a:spLocks noGrp="1" noRot="1" noChangeAspect="1" noChangeArrowheads="1" noTextEdit="1"/>
          </p:cNvSpPr>
          <p:nvPr>
            <p:ph type="sldImg"/>
          </p:nvPr>
        </p:nvSpPr>
        <p:spPr>
          <a:ln/>
        </p:spPr>
      </p:sp>
      <p:sp>
        <p:nvSpPr>
          <p:cNvPr id="153604" name="Rectangle 3"/>
          <p:cNvSpPr>
            <a:spLocks noGrp="1" noChangeArrowheads="1"/>
          </p:cNvSpPr>
          <p:nvPr>
            <p:ph type="body" idx="1"/>
          </p:nvPr>
        </p:nvSpPr>
        <p:spPr>
          <a:noFill/>
          <a:ln/>
        </p:spPr>
        <p:txBody>
          <a:bodyPr/>
          <a:lstStyle/>
          <a:p>
            <a:pPr eaLnBrk="1" hangingPunct="1"/>
            <a:endParaRPr lang="en-US">
              <a:latin typeface="Arial" charset="0"/>
              <a:ea typeface="ＭＳ Ｐゴシック" pitchFamily="34" charset="-128"/>
              <a:cs typeface="Arial"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7"/>
          <p:cNvSpPr>
            <a:spLocks noGrp="1" noChangeArrowheads="1"/>
          </p:cNvSpPr>
          <p:nvPr>
            <p:ph type="sldNum" sz="quarter" idx="5"/>
          </p:nvPr>
        </p:nvSpPr>
        <p:spPr>
          <a:noFill/>
        </p:spPr>
        <p:txBody>
          <a:bodyPr/>
          <a:lstStyle/>
          <a:p>
            <a:fld id="{F33E554E-E45C-401C-AD34-DFD6DF5CA7F2}" type="slidenum">
              <a:rPr lang="en-US" smtClean="0">
                <a:latin typeface="Arial" charset="0"/>
                <a:cs typeface="Arial" charset="0"/>
              </a:rPr>
              <a:pPr/>
              <a:t>10</a:t>
            </a:fld>
            <a:endParaRPr lang="en-US">
              <a:latin typeface="Arial" charset="0"/>
              <a:cs typeface="Arial" charset="0"/>
            </a:endParaRPr>
          </a:p>
        </p:txBody>
      </p:sp>
      <p:sp>
        <p:nvSpPr>
          <p:cNvPr id="161795" name="Rectangle 2"/>
          <p:cNvSpPr>
            <a:spLocks noGrp="1" noRot="1" noChangeAspect="1" noChangeArrowheads="1" noTextEdit="1"/>
          </p:cNvSpPr>
          <p:nvPr>
            <p:ph type="sldImg"/>
          </p:nvPr>
        </p:nvSpPr>
        <p:spPr>
          <a:ln/>
        </p:spPr>
      </p:sp>
      <p:sp>
        <p:nvSpPr>
          <p:cNvPr id="161796" name="Rectangle 3"/>
          <p:cNvSpPr>
            <a:spLocks noGrp="1" noChangeArrowheads="1"/>
          </p:cNvSpPr>
          <p:nvPr>
            <p:ph type="body" idx="1"/>
          </p:nvPr>
        </p:nvSpPr>
        <p:spPr>
          <a:noFill/>
          <a:ln/>
        </p:spPr>
        <p:txBody>
          <a:bodyPr/>
          <a:lstStyle/>
          <a:p>
            <a:pPr eaLnBrk="1" hangingPunct="1"/>
            <a:endParaRPr lang="en-US">
              <a:latin typeface="Arial" charset="0"/>
              <a:ea typeface="ＭＳ Ｐゴシック" pitchFamily="34" charset="-128"/>
              <a:cs typeface="Arial"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7"/>
          <p:cNvSpPr>
            <a:spLocks noGrp="1" noChangeArrowheads="1"/>
          </p:cNvSpPr>
          <p:nvPr>
            <p:ph type="sldNum" sz="quarter" idx="5"/>
          </p:nvPr>
        </p:nvSpPr>
        <p:spPr>
          <a:noFill/>
        </p:spPr>
        <p:txBody>
          <a:bodyPr/>
          <a:lstStyle/>
          <a:p>
            <a:fld id="{6C4E957C-05F3-4781-A6A9-DC4100A258E2}" type="slidenum">
              <a:rPr lang="en-US" smtClean="0">
                <a:latin typeface="Arial" charset="0"/>
                <a:cs typeface="Arial" charset="0"/>
              </a:rPr>
              <a:pPr/>
              <a:t>11</a:t>
            </a:fld>
            <a:endParaRPr lang="en-US">
              <a:latin typeface="Arial" charset="0"/>
              <a:cs typeface="Arial" charset="0"/>
            </a:endParaRPr>
          </a:p>
        </p:txBody>
      </p:sp>
      <p:sp>
        <p:nvSpPr>
          <p:cNvPr id="162819" name="Rectangle 2"/>
          <p:cNvSpPr>
            <a:spLocks noGrp="1" noRot="1" noChangeAspect="1" noChangeArrowheads="1" noTextEdit="1"/>
          </p:cNvSpPr>
          <p:nvPr>
            <p:ph type="sldImg"/>
          </p:nvPr>
        </p:nvSpPr>
        <p:spPr>
          <a:ln/>
        </p:spPr>
      </p:sp>
      <p:sp>
        <p:nvSpPr>
          <p:cNvPr id="162820" name="Rectangle 3"/>
          <p:cNvSpPr>
            <a:spLocks noGrp="1" noChangeArrowheads="1"/>
          </p:cNvSpPr>
          <p:nvPr>
            <p:ph type="body" idx="1"/>
          </p:nvPr>
        </p:nvSpPr>
        <p:spPr>
          <a:noFill/>
          <a:ln/>
        </p:spPr>
        <p:txBody>
          <a:bodyPr/>
          <a:lstStyle/>
          <a:p>
            <a:pPr eaLnBrk="1" hangingPunct="1"/>
            <a:endParaRPr lang="en-US">
              <a:latin typeface="Arial" charset="0"/>
              <a:ea typeface="ＭＳ Ｐゴシック" pitchFamily="34" charset="-128"/>
              <a:cs typeface="Arial"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7"/>
          <p:cNvSpPr>
            <a:spLocks noGrp="1" noChangeArrowheads="1"/>
          </p:cNvSpPr>
          <p:nvPr>
            <p:ph type="sldNum" sz="quarter" idx="5"/>
          </p:nvPr>
        </p:nvSpPr>
        <p:spPr>
          <a:noFill/>
        </p:spPr>
        <p:txBody>
          <a:bodyPr/>
          <a:lstStyle/>
          <a:p>
            <a:fld id="{442B787A-1D84-497F-A669-3CC0842B662E}" type="slidenum">
              <a:rPr lang="en-US" smtClean="0">
                <a:latin typeface="Arial" charset="0"/>
                <a:cs typeface="Arial" charset="0"/>
              </a:rPr>
              <a:pPr/>
              <a:t>12</a:t>
            </a:fld>
            <a:endParaRPr lang="en-US">
              <a:latin typeface="Arial" charset="0"/>
              <a:cs typeface="Arial" charset="0"/>
            </a:endParaRPr>
          </a:p>
        </p:txBody>
      </p:sp>
      <p:sp>
        <p:nvSpPr>
          <p:cNvPr id="163843" name="Rectangle 2"/>
          <p:cNvSpPr>
            <a:spLocks noGrp="1" noRot="1" noChangeAspect="1" noChangeArrowheads="1" noTextEdit="1"/>
          </p:cNvSpPr>
          <p:nvPr>
            <p:ph type="sldImg"/>
          </p:nvPr>
        </p:nvSpPr>
        <p:spPr>
          <a:ln/>
        </p:spPr>
      </p:sp>
      <p:sp>
        <p:nvSpPr>
          <p:cNvPr id="163844" name="Rectangle 3"/>
          <p:cNvSpPr>
            <a:spLocks noGrp="1" noChangeArrowheads="1"/>
          </p:cNvSpPr>
          <p:nvPr>
            <p:ph type="body" idx="1"/>
          </p:nvPr>
        </p:nvSpPr>
        <p:spPr>
          <a:noFill/>
          <a:ln/>
        </p:spPr>
        <p:txBody>
          <a:bodyPr/>
          <a:lstStyle/>
          <a:p>
            <a:pPr eaLnBrk="1" hangingPunct="1"/>
            <a:endParaRPr lang="en-US">
              <a:latin typeface="Arial" charset="0"/>
              <a:ea typeface="ＭＳ Ｐゴシック" pitchFamily="34" charset="-128"/>
              <a:cs typeface="Arial"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7"/>
          <p:cNvSpPr>
            <a:spLocks noGrp="1" noChangeArrowheads="1"/>
          </p:cNvSpPr>
          <p:nvPr>
            <p:ph type="sldNum" sz="quarter" idx="5"/>
          </p:nvPr>
        </p:nvSpPr>
        <p:spPr>
          <a:noFill/>
        </p:spPr>
        <p:txBody>
          <a:bodyPr/>
          <a:lstStyle/>
          <a:p>
            <a:fld id="{3C713942-AB8E-4B4A-A474-2B352CADC1D5}" type="slidenum">
              <a:rPr lang="en-US" smtClean="0">
                <a:latin typeface="Arial" charset="0"/>
                <a:cs typeface="Arial" charset="0"/>
              </a:rPr>
              <a:pPr/>
              <a:t>13</a:t>
            </a:fld>
            <a:endParaRPr lang="en-US">
              <a:latin typeface="Arial" charset="0"/>
              <a:cs typeface="Arial" charset="0"/>
            </a:endParaRPr>
          </a:p>
        </p:txBody>
      </p:sp>
      <p:sp>
        <p:nvSpPr>
          <p:cNvPr id="164867" name="Rectangle 1026"/>
          <p:cNvSpPr>
            <a:spLocks noGrp="1" noRot="1" noChangeAspect="1" noChangeArrowheads="1" noTextEdit="1"/>
          </p:cNvSpPr>
          <p:nvPr>
            <p:ph type="sldImg"/>
          </p:nvPr>
        </p:nvSpPr>
        <p:spPr>
          <a:ln/>
        </p:spPr>
      </p:sp>
      <p:sp>
        <p:nvSpPr>
          <p:cNvPr id="164868" name="Rectangle 1027"/>
          <p:cNvSpPr>
            <a:spLocks noGrp="1" noChangeArrowheads="1"/>
          </p:cNvSpPr>
          <p:nvPr>
            <p:ph type="body" idx="1"/>
          </p:nvPr>
        </p:nvSpPr>
        <p:spPr>
          <a:noFill/>
          <a:ln/>
        </p:spPr>
        <p:txBody>
          <a:bodyPr/>
          <a:lstStyle/>
          <a:p>
            <a:pPr eaLnBrk="1" hangingPunct="1"/>
            <a:r>
              <a:rPr lang="en-US" dirty="0">
                <a:latin typeface="Arial" charset="0"/>
                <a:ea typeface="ＭＳ Ｐゴシック" pitchFamily="34" charset="-128"/>
                <a:cs typeface="Arial" charset="0"/>
              </a:rPr>
              <a:t>The while loop is advancing the lower end of the sender window until it is equal to r.ack, which the sequence number of last frame in the contiguous sequence of frames received by the user</a:t>
            </a:r>
          </a:p>
          <a:p>
            <a:pPr eaLnBrk="1" hangingPunct="1"/>
            <a:endParaRPr lang="en-US" dirty="0">
              <a:latin typeface="Arial" charset="0"/>
              <a:ea typeface="ＭＳ Ｐゴシック" pitchFamily="34" charset="-128"/>
              <a:cs typeface="Arial"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7"/>
          <p:cNvSpPr>
            <a:spLocks noGrp="1" noChangeArrowheads="1"/>
          </p:cNvSpPr>
          <p:nvPr>
            <p:ph type="sldNum" sz="quarter" idx="5"/>
          </p:nvPr>
        </p:nvSpPr>
        <p:spPr>
          <a:noFill/>
        </p:spPr>
        <p:txBody>
          <a:bodyPr/>
          <a:lstStyle/>
          <a:p>
            <a:fld id="{5167F8AD-AFDE-4541-92F1-BB2B4A46072B}" type="slidenum">
              <a:rPr lang="en-US" smtClean="0">
                <a:latin typeface="Arial" charset="0"/>
                <a:cs typeface="Arial" charset="0"/>
              </a:rPr>
              <a:pPr/>
              <a:t>15</a:t>
            </a:fld>
            <a:endParaRPr lang="en-US">
              <a:latin typeface="Arial" charset="0"/>
              <a:cs typeface="Arial" charset="0"/>
            </a:endParaRPr>
          </a:p>
        </p:txBody>
      </p:sp>
      <p:sp>
        <p:nvSpPr>
          <p:cNvPr id="168963" name="Rectangle 2"/>
          <p:cNvSpPr>
            <a:spLocks noGrp="1" noRot="1" noChangeAspect="1" noChangeArrowheads="1" noTextEdit="1"/>
          </p:cNvSpPr>
          <p:nvPr>
            <p:ph type="sldImg"/>
          </p:nvPr>
        </p:nvSpPr>
        <p:spPr>
          <a:ln/>
        </p:spPr>
      </p:sp>
      <p:sp>
        <p:nvSpPr>
          <p:cNvPr id="168964" name="Rectangle 3"/>
          <p:cNvSpPr>
            <a:spLocks noGrp="1" noChangeArrowheads="1"/>
          </p:cNvSpPr>
          <p:nvPr>
            <p:ph type="body" idx="1"/>
          </p:nvPr>
        </p:nvSpPr>
        <p:spPr>
          <a:noFill/>
          <a:ln/>
        </p:spPr>
        <p:txBody>
          <a:bodyPr/>
          <a:lstStyle/>
          <a:p>
            <a:pPr eaLnBrk="1" hangingPunct="1"/>
            <a:endParaRPr lang="en-US" dirty="0">
              <a:latin typeface="Arial" charset="0"/>
              <a:ea typeface="ＭＳ Ｐゴシック" pitchFamily="34" charset="-128"/>
              <a:cs typeface="Arial"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7"/>
          <p:cNvSpPr>
            <a:spLocks noGrp="1" noChangeArrowheads="1"/>
          </p:cNvSpPr>
          <p:nvPr>
            <p:ph type="sldNum" sz="quarter" idx="5"/>
          </p:nvPr>
        </p:nvSpPr>
        <p:spPr>
          <a:noFill/>
        </p:spPr>
        <p:txBody>
          <a:bodyPr/>
          <a:lstStyle/>
          <a:p>
            <a:fld id="{E2EF56BF-9BBA-4F4F-A82F-310305C5E2E7}" type="slidenum">
              <a:rPr lang="en-US" smtClean="0">
                <a:latin typeface="Arial" charset="0"/>
                <a:cs typeface="Arial" charset="0"/>
              </a:rPr>
              <a:pPr/>
              <a:t>16</a:t>
            </a:fld>
            <a:endParaRPr lang="en-US">
              <a:latin typeface="Arial" charset="0"/>
              <a:cs typeface="Arial" charset="0"/>
            </a:endParaRPr>
          </a:p>
        </p:txBody>
      </p:sp>
      <p:sp>
        <p:nvSpPr>
          <p:cNvPr id="169987" name="Rectangle 2"/>
          <p:cNvSpPr>
            <a:spLocks noGrp="1" noRot="1" noChangeAspect="1" noChangeArrowheads="1" noTextEdit="1"/>
          </p:cNvSpPr>
          <p:nvPr>
            <p:ph type="sldImg"/>
          </p:nvPr>
        </p:nvSpPr>
        <p:spPr>
          <a:ln/>
        </p:spPr>
      </p:sp>
      <p:sp>
        <p:nvSpPr>
          <p:cNvPr id="169988" name="Rectangle 3"/>
          <p:cNvSpPr>
            <a:spLocks noGrp="1" noChangeArrowheads="1"/>
          </p:cNvSpPr>
          <p:nvPr>
            <p:ph type="body" idx="1"/>
          </p:nvPr>
        </p:nvSpPr>
        <p:spPr>
          <a:noFill/>
          <a:ln/>
        </p:spPr>
        <p:txBody>
          <a:bodyPr/>
          <a:lstStyle/>
          <a:p>
            <a:pPr eaLnBrk="1" hangingPunct="1"/>
            <a:endParaRPr lang="en-US">
              <a:latin typeface="Arial" charset="0"/>
              <a:ea typeface="ＭＳ Ｐゴシック" pitchFamily="34" charset="-128"/>
              <a:cs typeface="Arial"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7"/>
          <p:cNvSpPr>
            <a:spLocks noGrp="1" noChangeArrowheads="1"/>
          </p:cNvSpPr>
          <p:nvPr>
            <p:ph type="sldNum" sz="quarter" idx="5"/>
          </p:nvPr>
        </p:nvSpPr>
        <p:spPr>
          <a:noFill/>
        </p:spPr>
        <p:txBody>
          <a:bodyPr/>
          <a:lstStyle/>
          <a:p>
            <a:fld id="{B6B4BD0D-3765-424D-AA9B-2346141857D5}" type="slidenum">
              <a:rPr lang="en-US" smtClean="0">
                <a:latin typeface="Arial" charset="0"/>
                <a:cs typeface="Arial" charset="0"/>
              </a:rPr>
              <a:pPr/>
              <a:t>17</a:t>
            </a:fld>
            <a:endParaRPr lang="en-US">
              <a:latin typeface="Arial" charset="0"/>
              <a:cs typeface="Arial" charset="0"/>
            </a:endParaRPr>
          </a:p>
        </p:txBody>
      </p:sp>
      <p:sp>
        <p:nvSpPr>
          <p:cNvPr id="171011" name="Rectangle 2"/>
          <p:cNvSpPr>
            <a:spLocks noGrp="1" noRot="1" noChangeAspect="1" noChangeArrowheads="1" noTextEdit="1"/>
          </p:cNvSpPr>
          <p:nvPr>
            <p:ph type="sldImg"/>
          </p:nvPr>
        </p:nvSpPr>
        <p:spPr>
          <a:ln/>
        </p:spPr>
      </p:sp>
      <p:sp>
        <p:nvSpPr>
          <p:cNvPr id="171012" name="Rectangle 3"/>
          <p:cNvSpPr>
            <a:spLocks noGrp="1" noChangeArrowheads="1"/>
          </p:cNvSpPr>
          <p:nvPr>
            <p:ph type="body" idx="1"/>
          </p:nvPr>
        </p:nvSpPr>
        <p:spPr>
          <a:noFill/>
          <a:ln/>
        </p:spPr>
        <p:txBody>
          <a:bodyPr/>
          <a:lstStyle/>
          <a:p>
            <a:pPr eaLnBrk="1" hangingPunct="1"/>
            <a:endParaRPr lang="en-US">
              <a:latin typeface="Arial" charset="0"/>
              <a:ea typeface="ＭＳ Ｐゴシック" pitchFamily="34" charset="-128"/>
              <a:cs typeface="Arial"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7"/>
          <p:cNvSpPr>
            <a:spLocks noGrp="1" noChangeArrowheads="1"/>
          </p:cNvSpPr>
          <p:nvPr>
            <p:ph type="sldNum" sz="quarter" idx="5"/>
          </p:nvPr>
        </p:nvSpPr>
        <p:spPr>
          <a:noFill/>
        </p:spPr>
        <p:txBody>
          <a:bodyPr/>
          <a:lstStyle/>
          <a:p>
            <a:fld id="{5A6844BB-B80A-4D1B-8CDC-DB4A40483818}" type="slidenum">
              <a:rPr lang="en-US" smtClean="0">
                <a:latin typeface="Arial" charset="0"/>
                <a:cs typeface="Arial" charset="0"/>
              </a:rPr>
              <a:pPr/>
              <a:t>18</a:t>
            </a:fld>
            <a:endParaRPr lang="en-US">
              <a:latin typeface="Arial" charset="0"/>
              <a:cs typeface="Arial" charset="0"/>
            </a:endParaRPr>
          </a:p>
        </p:txBody>
      </p:sp>
      <p:sp>
        <p:nvSpPr>
          <p:cNvPr id="172035" name="Rectangle 2"/>
          <p:cNvSpPr>
            <a:spLocks noGrp="1" noRot="1" noChangeAspect="1" noChangeArrowheads="1" noTextEdit="1"/>
          </p:cNvSpPr>
          <p:nvPr>
            <p:ph type="sldImg"/>
          </p:nvPr>
        </p:nvSpPr>
        <p:spPr>
          <a:ln/>
        </p:spPr>
      </p:sp>
      <p:sp>
        <p:nvSpPr>
          <p:cNvPr id="172036" name="Rectangle 3"/>
          <p:cNvSpPr>
            <a:spLocks noGrp="1" noChangeArrowheads="1"/>
          </p:cNvSpPr>
          <p:nvPr>
            <p:ph type="body" idx="1"/>
          </p:nvPr>
        </p:nvSpPr>
        <p:spPr>
          <a:noFill/>
          <a:ln/>
        </p:spPr>
        <p:txBody>
          <a:bodyPr/>
          <a:lstStyle/>
          <a:p>
            <a:pPr eaLnBrk="1" hangingPunct="1"/>
            <a:endParaRPr lang="en-US">
              <a:latin typeface="Arial" charset="0"/>
              <a:ea typeface="ＭＳ Ｐゴシック" pitchFamily="34" charset="-128"/>
              <a:cs typeface="Arial"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8552BE-D191-4814-B8DD-A0DB68759428}"/>
              </a:ext>
            </a:extLst>
          </p:cNvPr>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F8A98BEB-F7BE-4C4A-8AE1-DF5F5E4DCD54}"/>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0A193831-1049-4CDE-A44C-B551E28A57C2}"/>
              </a:ext>
            </a:extLst>
          </p:cNvPr>
          <p:cNvSpPr>
            <a:spLocks noGrp="1"/>
          </p:cNvSpPr>
          <p:nvPr>
            <p:ph type="dt" sz="half" idx="10"/>
          </p:nvPr>
        </p:nvSpPr>
        <p:spPr/>
        <p:txBody>
          <a:bodyPr/>
          <a:lstStyle/>
          <a:p>
            <a:fld id="{DD5882A7-AFF3-4F22-8366-199FBA829B07}" type="datetimeFigureOut">
              <a:rPr lang="en-US" smtClean="0"/>
              <a:pPr/>
              <a:t>11/12/2022</a:t>
            </a:fld>
            <a:endParaRPr lang="en-US"/>
          </a:p>
        </p:txBody>
      </p:sp>
      <p:sp>
        <p:nvSpPr>
          <p:cNvPr id="5" name="Footer Placeholder 4">
            <a:extLst>
              <a:ext uri="{FF2B5EF4-FFF2-40B4-BE49-F238E27FC236}">
                <a16:creationId xmlns:a16="http://schemas.microsoft.com/office/drawing/2014/main" id="{D5E52A94-0CCA-4BC2-8143-02F190EFB53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7F00DB2-274F-4F8D-A7CF-131BF42B6716}"/>
              </a:ext>
            </a:extLst>
          </p:cNvPr>
          <p:cNvSpPr>
            <a:spLocks noGrp="1"/>
          </p:cNvSpPr>
          <p:nvPr>
            <p:ph type="sldNum" sz="quarter" idx="12"/>
          </p:nvPr>
        </p:nvSpPr>
        <p:spPr/>
        <p:txBody>
          <a:bodyPr/>
          <a:lstStyle/>
          <a:p>
            <a:fld id="{7EDCB498-249D-437B-BE92-AC8EEE7795EE}" type="slidenum">
              <a:rPr lang="en-US" smtClean="0"/>
              <a:pPr/>
              <a:t>‹#›</a:t>
            </a:fld>
            <a:endParaRPr lang="en-US"/>
          </a:p>
        </p:txBody>
      </p:sp>
    </p:spTree>
    <p:extLst>
      <p:ext uri="{BB962C8B-B14F-4D97-AF65-F5344CB8AC3E}">
        <p14:creationId xmlns:p14="http://schemas.microsoft.com/office/powerpoint/2010/main" val="768236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64AD09-575B-465E-8C6D-5FD94884727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EF7EBFE-E0F1-4948-B968-F419B25C319E}"/>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44EC8D3-CEF4-4DC4-984F-14F90DF8C047}"/>
              </a:ext>
            </a:extLst>
          </p:cNvPr>
          <p:cNvSpPr>
            <a:spLocks noGrp="1"/>
          </p:cNvSpPr>
          <p:nvPr>
            <p:ph type="dt" sz="half" idx="10"/>
          </p:nvPr>
        </p:nvSpPr>
        <p:spPr/>
        <p:txBody>
          <a:bodyPr/>
          <a:lstStyle/>
          <a:p>
            <a:fld id="{DD5882A7-AFF3-4F22-8366-199FBA829B07}" type="datetimeFigureOut">
              <a:rPr lang="en-US" smtClean="0"/>
              <a:pPr/>
              <a:t>11/12/2022</a:t>
            </a:fld>
            <a:endParaRPr lang="en-US"/>
          </a:p>
        </p:txBody>
      </p:sp>
      <p:sp>
        <p:nvSpPr>
          <p:cNvPr id="5" name="Footer Placeholder 4">
            <a:extLst>
              <a:ext uri="{FF2B5EF4-FFF2-40B4-BE49-F238E27FC236}">
                <a16:creationId xmlns:a16="http://schemas.microsoft.com/office/drawing/2014/main" id="{2EF0F0E0-1767-4113-BFDB-DCF6DA35B8E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94EEBD3-C39C-4FA7-81B9-CF44C22B605E}"/>
              </a:ext>
            </a:extLst>
          </p:cNvPr>
          <p:cNvSpPr>
            <a:spLocks noGrp="1"/>
          </p:cNvSpPr>
          <p:nvPr>
            <p:ph type="sldNum" sz="quarter" idx="12"/>
          </p:nvPr>
        </p:nvSpPr>
        <p:spPr/>
        <p:txBody>
          <a:bodyPr/>
          <a:lstStyle/>
          <a:p>
            <a:fld id="{7EDCB498-249D-437B-BE92-AC8EEE7795EE}" type="slidenum">
              <a:rPr lang="en-US" smtClean="0"/>
              <a:pPr/>
              <a:t>‹#›</a:t>
            </a:fld>
            <a:endParaRPr lang="en-US"/>
          </a:p>
        </p:txBody>
      </p:sp>
    </p:spTree>
    <p:extLst>
      <p:ext uri="{BB962C8B-B14F-4D97-AF65-F5344CB8AC3E}">
        <p14:creationId xmlns:p14="http://schemas.microsoft.com/office/powerpoint/2010/main" val="36944588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34DCE73-3B71-42A7-A62F-769AC825E5D3}"/>
              </a:ext>
            </a:extLst>
          </p:cNvPr>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E4969CE-B1B3-44D9-86C5-ECC036E578D8}"/>
              </a:ext>
            </a:extLst>
          </p:cNvPr>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071BBF-BA07-4629-BEFB-4052BE17C9BC}"/>
              </a:ext>
            </a:extLst>
          </p:cNvPr>
          <p:cNvSpPr>
            <a:spLocks noGrp="1"/>
          </p:cNvSpPr>
          <p:nvPr>
            <p:ph type="dt" sz="half" idx="10"/>
          </p:nvPr>
        </p:nvSpPr>
        <p:spPr/>
        <p:txBody>
          <a:bodyPr/>
          <a:lstStyle/>
          <a:p>
            <a:fld id="{DD5882A7-AFF3-4F22-8366-199FBA829B07}" type="datetimeFigureOut">
              <a:rPr lang="en-US" smtClean="0"/>
              <a:pPr/>
              <a:t>11/12/2022</a:t>
            </a:fld>
            <a:endParaRPr lang="en-US"/>
          </a:p>
        </p:txBody>
      </p:sp>
      <p:sp>
        <p:nvSpPr>
          <p:cNvPr id="5" name="Footer Placeholder 4">
            <a:extLst>
              <a:ext uri="{FF2B5EF4-FFF2-40B4-BE49-F238E27FC236}">
                <a16:creationId xmlns:a16="http://schemas.microsoft.com/office/drawing/2014/main" id="{3F6C16EC-1A2A-4708-8D15-24D47D316C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50AD37F-0159-477D-ADC9-3463F13A7847}"/>
              </a:ext>
            </a:extLst>
          </p:cNvPr>
          <p:cNvSpPr>
            <a:spLocks noGrp="1"/>
          </p:cNvSpPr>
          <p:nvPr>
            <p:ph type="sldNum" sz="quarter" idx="12"/>
          </p:nvPr>
        </p:nvSpPr>
        <p:spPr/>
        <p:txBody>
          <a:bodyPr/>
          <a:lstStyle/>
          <a:p>
            <a:fld id="{7EDCB498-249D-437B-BE92-AC8EEE7795EE}" type="slidenum">
              <a:rPr lang="en-US" smtClean="0"/>
              <a:pPr/>
              <a:t>‹#›</a:t>
            </a:fld>
            <a:endParaRPr lang="en-US"/>
          </a:p>
        </p:txBody>
      </p:sp>
    </p:spTree>
    <p:extLst>
      <p:ext uri="{BB962C8B-B14F-4D97-AF65-F5344CB8AC3E}">
        <p14:creationId xmlns:p14="http://schemas.microsoft.com/office/powerpoint/2010/main" val="11757410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36B11-7786-4897-B7DD-AFBECC55F3F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A09B50-A586-4A39-BC8D-D83A767A7CF9}"/>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61221C7-B420-463B-991C-FF0EAE8D697A}"/>
              </a:ext>
            </a:extLst>
          </p:cNvPr>
          <p:cNvSpPr>
            <a:spLocks noGrp="1"/>
          </p:cNvSpPr>
          <p:nvPr>
            <p:ph type="dt" sz="half" idx="10"/>
          </p:nvPr>
        </p:nvSpPr>
        <p:spPr/>
        <p:txBody>
          <a:bodyPr/>
          <a:lstStyle/>
          <a:p>
            <a:fld id="{DD5882A7-AFF3-4F22-8366-199FBA829B07}" type="datetimeFigureOut">
              <a:rPr lang="en-US" smtClean="0"/>
              <a:pPr/>
              <a:t>11/12/2022</a:t>
            </a:fld>
            <a:endParaRPr lang="en-US"/>
          </a:p>
        </p:txBody>
      </p:sp>
      <p:sp>
        <p:nvSpPr>
          <p:cNvPr id="5" name="Footer Placeholder 4">
            <a:extLst>
              <a:ext uri="{FF2B5EF4-FFF2-40B4-BE49-F238E27FC236}">
                <a16:creationId xmlns:a16="http://schemas.microsoft.com/office/drawing/2014/main" id="{126B6743-3B56-4139-9628-B4BDF5CD94B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B7C6DA1-A14B-42F5-8DEC-88B8A8539B99}"/>
              </a:ext>
            </a:extLst>
          </p:cNvPr>
          <p:cNvSpPr>
            <a:spLocks noGrp="1"/>
          </p:cNvSpPr>
          <p:nvPr>
            <p:ph type="sldNum" sz="quarter" idx="12"/>
          </p:nvPr>
        </p:nvSpPr>
        <p:spPr/>
        <p:txBody>
          <a:bodyPr/>
          <a:lstStyle/>
          <a:p>
            <a:fld id="{7EDCB498-249D-437B-BE92-AC8EEE7795EE}" type="slidenum">
              <a:rPr lang="en-US" smtClean="0"/>
              <a:pPr/>
              <a:t>‹#›</a:t>
            </a:fld>
            <a:endParaRPr lang="en-US"/>
          </a:p>
        </p:txBody>
      </p:sp>
    </p:spTree>
    <p:extLst>
      <p:ext uri="{BB962C8B-B14F-4D97-AF65-F5344CB8AC3E}">
        <p14:creationId xmlns:p14="http://schemas.microsoft.com/office/powerpoint/2010/main" val="5659661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94599C-3EC7-4124-A392-9D9EC80734C4}"/>
              </a:ext>
            </a:extLst>
          </p:cNvPr>
          <p:cNvSpPr>
            <a:spLocks noGrp="1"/>
          </p:cNvSpPr>
          <p:nvPr>
            <p:ph type="title"/>
          </p:nvPr>
        </p:nvSpPr>
        <p:spPr>
          <a:xfrm>
            <a:off x="623888" y="1709739"/>
            <a:ext cx="7886700" cy="2852737"/>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E7629B78-AA6B-4AA9-B14E-1FC5F08A8EEA}"/>
              </a:ext>
            </a:extLst>
          </p:cNvPr>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2467DF7A-C4E1-40DF-8AF5-C4E84C24DA94}"/>
              </a:ext>
            </a:extLst>
          </p:cNvPr>
          <p:cNvSpPr>
            <a:spLocks noGrp="1"/>
          </p:cNvSpPr>
          <p:nvPr>
            <p:ph type="dt" sz="half" idx="10"/>
          </p:nvPr>
        </p:nvSpPr>
        <p:spPr/>
        <p:txBody>
          <a:bodyPr/>
          <a:lstStyle/>
          <a:p>
            <a:fld id="{DD5882A7-AFF3-4F22-8366-199FBA829B07}" type="datetimeFigureOut">
              <a:rPr lang="en-US" smtClean="0"/>
              <a:pPr/>
              <a:t>11/12/2022</a:t>
            </a:fld>
            <a:endParaRPr lang="en-US"/>
          </a:p>
        </p:txBody>
      </p:sp>
      <p:sp>
        <p:nvSpPr>
          <p:cNvPr id="5" name="Footer Placeholder 4">
            <a:extLst>
              <a:ext uri="{FF2B5EF4-FFF2-40B4-BE49-F238E27FC236}">
                <a16:creationId xmlns:a16="http://schemas.microsoft.com/office/drawing/2014/main" id="{13325DD8-6B3C-4BAE-8BEB-BB87637DAC3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9D92B91-EF7C-4688-8E30-40BC608063FB}"/>
              </a:ext>
            </a:extLst>
          </p:cNvPr>
          <p:cNvSpPr>
            <a:spLocks noGrp="1"/>
          </p:cNvSpPr>
          <p:nvPr>
            <p:ph type="sldNum" sz="quarter" idx="12"/>
          </p:nvPr>
        </p:nvSpPr>
        <p:spPr/>
        <p:txBody>
          <a:bodyPr/>
          <a:lstStyle/>
          <a:p>
            <a:fld id="{7EDCB498-249D-437B-BE92-AC8EEE7795EE}" type="slidenum">
              <a:rPr lang="en-US" smtClean="0"/>
              <a:pPr/>
              <a:t>‹#›</a:t>
            </a:fld>
            <a:endParaRPr lang="en-US"/>
          </a:p>
        </p:txBody>
      </p:sp>
    </p:spTree>
    <p:extLst>
      <p:ext uri="{BB962C8B-B14F-4D97-AF65-F5344CB8AC3E}">
        <p14:creationId xmlns:p14="http://schemas.microsoft.com/office/powerpoint/2010/main" val="35139673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19F88A-DE88-4FA2-8669-05F26710417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E288B29-84AE-416C-AE58-44365F04BD72}"/>
              </a:ext>
            </a:extLst>
          </p:cNvPr>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AE9A71C-F087-47BC-B47B-32121EC39233}"/>
              </a:ext>
            </a:extLst>
          </p:cNvPr>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587BFE5-7315-4F80-A3E6-60366A71D5AA}"/>
              </a:ext>
            </a:extLst>
          </p:cNvPr>
          <p:cNvSpPr>
            <a:spLocks noGrp="1"/>
          </p:cNvSpPr>
          <p:nvPr>
            <p:ph type="dt" sz="half" idx="10"/>
          </p:nvPr>
        </p:nvSpPr>
        <p:spPr/>
        <p:txBody>
          <a:bodyPr/>
          <a:lstStyle/>
          <a:p>
            <a:fld id="{DD5882A7-AFF3-4F22-8366-199FBA829B07}" type="datetimeFigureOut">
              <a:rPr lang="en-US" smtClean="0"/>
              <a:pPr/>
              <a:t>11/12/2022</a:t>
            </a:fld>
            <a:endParaRPr lang="en-US"/>
          </a:p>
        </p:txBody>
      </p:sp>
      <p:sp>
        <p:nvSpPr>
          <p:cNvPr id="6" name="Footer Placeholder 5">
            <a:extLst>
              <a:ext uri="{FF2B5EF4-FFF2-40B4-BE49-F238E27FC236}">
                <a16:creationId xmlns:a16="http://schemas.microsoft.com/office/drawing/2014/main" id="{145C4FC7-1A76-4043-A5D5-6C96D3DDADD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2740E8F-C7F3-4D34-ADB0-90053D88883F}"/>
              </a:ext>
            </a:extLst>
          </p:cNvPr>
          <p:cNvSpPr>
            <a:spLocks noGrp="1"/>
          </p:cNvSpPr>
          <p:nvPr>
            <p:ph type="sldNum" sz="quarter" idx="12"/>
          </p:nvPr>
        </p:nvSpPr>
        <p:spPr/>
        <p:txBody>
          <a:bodyPr/>
          <a:lstStyle/>
          <a:p>
            <a:fld id="{7EDCB498-249D-437B-BE92-AC8EEE7795EE}" type="slidenum">
              <a:rPr lang="en-US" smtClean="0"/>
              <a:pPr/>
              <a:t>‹#›</a:t>
            </a:fld>
            <a:endParaRPr lang="en-US"/>
          </a:p>
        </p:txBody>
      </p:sp>
    </p:spTree>
    <p:extLst>
      <p:ext uri="{BB962C8B-B14F-4D97-AF65-F5344CB8AC3E}">
        <p14:creationId xmlns:p14="http://schemas.microsoft.com/office/powerpoint/2010/main" val="42159037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C9187-E454-4662-BFC6-D42C7D325725}"/>
              </a:ext>
            </a:extLst>
          </p:cNvPr>
          <p:cNvSpPr>
            <a:spLocks noGrp="1"/>
          </p:cNvSpPr>
          <p:nvPr>
            <p:ph type="title"/>
          </p:nvPr>
        </p:nvSpPr>
        <p:spPr>
          <a:xfrm>
            <a:off x="629841" y="365126"/>
            <a:ext cx="78867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80ED4EB-C329-4023-B708-3CE5DDD1CC7D}"/>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a:extLst>
              <a:ext uri="{FF2B5EF4-FFF2-40B4-BE49-F238E27FC236}">
                <a16:creationId xmlns:a16="http://schemas.microsoft.com/office/drawing/2014/main" id="{C8560D8C-9085-40E7-B393-6B3EB8ACD5EF}"/>
              </a:ext>
            </a:extLst>
          </p:cNvPr>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1C61C60-7A47-4D35-8C15-011779756EEA}"/>
              </a:ext>
            </a:extLst>
          </p:cNvPr>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a:extLst>
              <a:ext uri="{FF2B5EF4-FFF2-40B4-BE49-F238E27FC236}">
                <a16:creationId xmlns:a16="http://schemas.microsoft.com/office/drawing/2014/main" id="{871984E5-D6E2-45B5-B880-D1A160507285}"/>
              </a:ext>
            </a:extLst>
          </p:cNvPr>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19FB2E1-BAEF-46BC-B465-F9EA5E693BEF}"/>
              </a:ext>
            </a:extLst>
          </p:cNvPr>
          <p:cNvSpPr>
            <a:spLocks noGrp="1"/>
          </p:cNvSpPr>
          <p:nvPr>
            <p:ph type="dt" sz="half" idx="10"/>
          </p:nvPr>
        </p:nvSpPr>
        <p:spPr/>
        <p:txBody>
          <a:bodyPr/>
          <a:lstStyle/>
          <a:p>
            <a:fld id="{DD5882A7-AFF3-4F22-8366-199FBA829B07}" type="datetimeFigureOut">
              <a:rPr lang="en-US" smtClean="0"/>
              <a:pPr/>
              <a:t>11/12/2022</a:t>
            </a:fld>
            <a:endParaRPr lang="en-US"/>
          </a:p>
        </p:txBody>
      </p:sp>
      <p:sp>
        <p:nvSpPr>
          <p:cNvPr id="8" name="Footer Placeholder 7">
            <a:extLst>
              <a:ext uri="{FF2B5EF4-FFF2-40B4-BE49-F238E27FC236}">
                <a16:creationId xmlns:a16="http://schemas.microsoft.com/office/drawing/2014/main" id="{362BD678-7BF1-4465-B69C-42CFCDF7F41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C219638-E9A3-4F91-B608-4098866CD5ED}"/>
              </a:ext>
            </a:extLst>
          </p:cNvPr>
          <p:cNvSpPr>
            <a:spLocks noGrp="1"/>
          </p:cNvSpPr>
          <p:nvPr>
            <p:ph type="sldNum" sz="quarter" idx="12"/>
          </p:nvPr>
        </p:nvSpPr>
        <p:spPr/>
        <p:txBody>
          <a:bodyPr/>
          <a:lstStyle/>
          <a:p>
            <a:fld id="{7EDCB498-249D-437B-BE92-AC8EEE7795EE}" type="slidenum">
              <a:rPr lang="en-US" smtClean="0"/>
              <a:pPr/>
              <a:t>‹#›</a:t>
            </a:fld>
            <a:endParaRPr lang="en-US"/>
          </a:p>
        </p:txBody>
      </p:sp>
    </p:spTree>
    <p:extLst>
      <p:ext uri="{BB962C8B-B14F-4D97-AF65-F5344CB8AC3E}">
        <p14:creationId xmlns:p14="http://schemas.microsoft.com/office/powerpoint/2010/main" val="34200341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0F8B57-181C-47A7-858D-4A973A0DDED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5110692-683C-42D2-8D0C-6330F4E43DCA}"/>
              </a:ext>
            </a:extLst>
          </p:cNvPr>
          <p:cNvSpPr>
            <a:spLocks noGrp="1"/>
          </p:cNvSpPr>
          <p:nvPr>
            <p:ph type="dt" sz="half" idx="10"/>
          </p:nvPr>
        </p:nvSpPr>
        <p:spPr/>
        <p:txBody>
          <a:bodyPr/>
          <a:lstStyle/>
          <a:p>
            <a:fld id="{DD5882A7-AFF3-4F22-8366-199FBA829B07}" type="datetimeFigureOut">
              <a:rPr lang="en-US" smtClean="0"/>
              <a:pPr/>
              <a:t>11/12/2022</a:t>
            </a:fld>
            <a:endParaRPr lang="en-US"/>
          </a:p>
        </p:txBody>
      </p:sp>
      <p:sp>
        <p:nvSpPr>
          <p:cNvPr id="4" name="Footer Placeholder 3">
            <a:extLst>
              <a:ext uri="{FF2B5EF4-FFF2-40B4-BE49-F238E27FC236}">
                <a16:creationId xmlns:a16="http://schemas.microsoft.com/office/drawing/2014/main" id="{1AA683A4-D8C5-4D8A-BE5D-099D51CA30F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665C602-13C8-4C0D-ACFF-773A100DF18A}"/>
              </a:ext>
            </a:extLst>
          </p:cNvPr>
          <p:cNvSpPr>
            <a:spLocks noGrp="1"/>
          </p:cNvSpPr>
          <p:nvPr>
            <p:ph type="sldNum" sz="quarter" idx="12"/>
          </p:nvPr>
        </p:nvSpPr>
        <p:spPr/>
        <p:txBody>
          <a:bodyPr/>
          <a:lstStyle/>
          <a:p>
            <a:fld id="{7EDCB498-249D-437B-BE92-AC8EEE7795EE}" type="slidenum">
              <a:rPr lang="en-US" smtClean="0"/>
              <a:pPr/>
              <a:t>‹#›</a:t>
            </a:fld>
            <a:endParaRPr lang="en-US"/>
          </a:p>
        </p:txBody>
      </p:sp>
    </p:spTree>
    <p:extLst>
      <p:ext uri="{BB962C8B-B14F-4D97-AF65-F5344CB8AC3E}">
        <p14:creationId xmlns:p14="http://schemas.microsoft.com/office/powerpoint/2010/main" val="5938794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6BFF3D6-2EE6-4A4E-94ED-509A7CBFFAAE}"/>
              </a:ext>
            </a:extLst>
          </p:cNvPr>
          <p:cNvSpPr>
            <a:spLocks noGrp="1"/>
          </p:cNvSpPr>
          <p:nvPr>
            <p:ph type="dt" sz="half" idx="10"/>
          </p:nvPr>
        </p:nvSpPr>
        <p:spPr/>
        <p:txBody>
          <a:bodyPr/>
          <a:lstStyle/>
          <a:p>
            <a:fld id="{DD5882A7-AFF3-4F22-8366-199FBA829B07}" type="datetimeFigureOut">
              <a:rPr lang="en-US" smtClean="0"/>
              <a:pPr/>
              <a:t>11/12/2022</a:t>
            </a:fld>
            <a:endParaRPr lang="en-US"/>
          </a:p>
        </p:txBody>
      </p:sp>
      <p:sp>
        <p:nvSpPr>
          <p:cNvPr id="3" name="Footer Placeholder 2">
            <a:extLst>
              <a:ext uri="{FF2B5EF4-FFF2-40B4-BE49-F238E27FC236}">
                <a16:creationId xmlns:a16="http://schemas.microsoft.com/office/drawing/2014/main" id="{41A8E630-49CB-4C73-85AC-E8EADFE1C88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193A007-0268-4549-A9C9-6EBB72FCF59D}"/>
              </a:ext>
            </a:extLst>
          </p:cNvPr>
          <p:cNvSpPr>
            <a:spLocks noGrp="1"/>
          </p:cNvSpPr>
          <p:nvPr>
            <p:ph type="sldNum" sz="quarter" idx="12"/>
          </p:nvPr>
        </p:nvSpPr>
        <p:spPr/>
        <p:txBody>
          <a:bodyPr/>
          <a:lstStyle/>
          <a:p>
            <a:fld id="{7EDCB498-249D-437B-BE92-AC8EEE7795EE}" type="slidenum">
              <a:rPr lang="en-US" smtClean="0"/>
              <a:pPr/>
              <a:t>‹#›</a:t>
            </a:fld>
            <a:endParaRPr lang="en-US"/>
          </a:p>
        </p:txBody>
      </p:sp>
    </p:spTree>
    <p:extLst>
      <p:ext uri="{BB962C8B-B14F-4D97-AF65-F5344CB8AC3E}">
        <p14:creationId xmlns:p14="http://schemas.microsoft.com/office/powerpoint/2010/main" val="9624135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03BE7F-184F-4D5C-ACB8-DAAC8067F163}"/>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9AC4E111-2CB4-4200-919C-DD4556BC9878}"/>
              </a:ext>
            </a:extLst>
          </p:cNvPr>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0B3ABC0-5590-43E6-AFC9-531EB1E232F1}"/>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a:extLst>
              <a:ext uri="{FF2B5EF4-FFF2-40B4-BE49-F238E27FC236}">
                <a16:creationId xmlns:a16="http://schemas.microsoft.com/office/drawing/2014/main" id="{4C5B07AD-6B3A-4A33-B6D0-774625226632}"/>
              </a:ext>
            </a:extLst>
          </p:cNvPr>
          <p:cNvSpPr>
            <a:spLocks noGrp="1"/>
          </p:cNvSpPr>
          <p:nvPr>
            <p:ph type="dt" sz="half" idx="10"/>
          </p:nvPr>
        </p:nvSpPr>
        <p:spPr/>
        <p:txBody>
          <a:bodyPr/>
          <a:lstStyle/>
          <a:p>
            <a:fld id="{DD5882A7-AFF3-4F22-8366-199FBA829B07}" type="datetimeFigureOut">
              <a:rPr lang="en-US" smtClean="0"/>
              <a:pPr/>
              <a:t>11/12/2022</a:t>
            </a:fld>
            <a:endParaRPr lang="en-US"/>
          </a:p>
        </p:txBody>
      </p:sp>
      <p:sp>
        <p:nvSpPr>
          <p:cNvPr id="6" name="Footer Placeholder 5">
            <a:extLst>
              <a:ext uri="{FF2B5EF4-FFF2-40B4-BE49-F238E27FC236}">
                <a16:creationId xmlns:a16="http://schemas.microsoft.com/office/drawing/2014/main" id="{23FEB9D4-5A66-49D1-8272-80272D81702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D424A0C-3686-42BC-B021-0C5211219C22}"/>
              </a:ext>
            </a:extLst>
          </p:cNvPr>
          <p:cNvSpPr>
            <a:spLocks noGrp="1"/>
          </p:cNvSpPr>
          <p:nvPr>
            <p:ph type="sldNum" sz="quarter" idx="12"/>
          </p:nvPr>
        </p:nvSpPr>
        <p:spPr/>
        <p:txBody>
          <a:bodyPr/>
          <a:lstStyle/>
          <a:p>
            <a:fld id="{7EDCB498-249D-437B-BE92-AC8EEE7795EE}" type="slidenum">
              <a:rPr lang="en-US" smtClean="0"/>
              <a:pPr/>
              <a:t>‹#›</a:t>
            </a:fld>
            <a:endParaRPr lang="en-US"/>
          </a:p>
        </p:txBody>
      </p:sp>
    </p:spTree>
    <p:extLst>
      <p:ext uri="{BB962C8B-B14F-4D97-AF65-F5344CB8AC3E}">
        <p14:creationId xmlns:p14="http://schemas.microsoft.com/office/powerpoint/2010/main" val="18497631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7505A7-3835-499D-8B7D-19364D4A4DBA}"/>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8F330CEF-EA87-4A47-8B70-B2E180736E65}"/>
              </a:ext>
            </a:extLst>
          </p:cNvPr>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9A3E5842-8CB2-4A7E-9448-CAF167AE671B}"/>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a:extLst>
              <a:ext uri="{FF2B5EF4-FFF2-40B4-BE49-F238E27FC236}">
                <a16:creationId xmlns:a16="http://schemas.microsoft.com/office/drawing/2014/main" id="{082ABA0E-157B-404C-80CE-A5FA79A0DE8F}"/>
              </a:ext>
            </a:extLst>
          </p:cNvPr>
          <p:cNvSpPr>
            <a:spLocks noGrp="1"/>
          </p:cNvSpPr>
          <p:nvPr>
            <p:ph type="dt" sz="half" idx="10"/>
          </p:nvPr>
        </p:nvSpPr>
        <p:spPr/>
        <p:txBody>
          <a:bodyPr/>
          <a:lstStyle/>
          <a:p>
            <a:fld id="{DD5882A7-AFF3-4F22-8366-199FBA829B07}" type="datetimeFigureOut">
              <a:rPr lang="en-US" smtClean="0"/>
              <a:pPr/>
              <a:t>11/12/2022</a:t>
            </a:fld>
            <a:endParaRPr lang="en-US"/>
          </a:p>
        </p:txBody>
      </p:sp>
      <p:sp>
        <p:nvSpPr>
          <p:cNvPr id="6" name="Footer Placeholder 5">
            <a:extLst>
              <a:ext uri="{FF2B5EF4-FFF2-40B4-BE49-F238E27FC236}">
                <a16:creationId xmlns:a16="http://schemas.microsoft.com/office/drawing/2014/main" id="{FD8F5439-8E6D-47AC-ADC0-01795303861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6105B66-CA9E-44B2-A5E0-A0A4F2119922}"/>
              </a:ext>
            </a:extLst>
          </p:cNvPr>
          <p:cNvSpPr>
            <a:spLocks noGrp="1"/>
          </p:cNvSpPr>
          <p:nvPr>
            <p:ph type="sldNum" sz="quarter" idx="12"/>
          </p:nvPr>
        </p:nvSpPr>
        <p:spPr/>
        <p:txBody>
          <a:bodyPr/>
          <a:lstStyle/>
          <a:p>
            <a:fld id="{7EDCB498-249D-437B-BE92-AC8EEE7795EE}" type="slidenum">
              <a:rPr lang="en-US" smtClean="0"/>
              <a:pPr/>
              <a:t>‹#›</a:t>
            </a:fld>
            <a:endParaRPr lang="en-US"/>
          </a:p>
        </p:txBody>
      </p:sp>
    </p:spTree>
    <p:extLst>
      <p:ext uri="{BB962C8B-B14F-4D97-AF65-F5344CB8AC3E}">
        <p14:creationId xmlns:p14="http://schemas.microsoft.com/office/powerpoint/2010/main" val="7824919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176D1C1-FCD0-4DEC-8B55-F138FF1D6DD9}"/>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F8A1DEF-8A23-4C73-9824-A95185FCE443}"/>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B0C4383-1A64-4DEC-9462-6F4EA2B64723}"/>
              </a:ext>
            </a:extLst>
          </p:cNvPr>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DD5882A7-AFF3-4F22-8366-199FBA829B07}" type="datetimeFigureOut">
              <a:rPr lang="en-US" smtClean="0"/>
              <a:pPr/>
              <a:t>11/12/2022</a:t>
            </a:fld>
            <a:endParaRPr lang="en-US"/>
          </a:p>
        </p:txBody>
      </p:sp>
      <p:sp>
        <p:nvSpPr>
          <p:cNvPr id="5" name="Footer Placeholder 4">
            <a:extLst>
              <a:ext uri="{FF2B5EF4-FFF2-40B4-BE49-F238E27FC236}">
                <a16:creationId xmlns:a16="http://schemas.microsoft.com/office/drawing/2014/main" id="{99F133E0-65CE-4C8F-8C88-C93F632522B4}"/>
              </a:ext>
            </a:extLst>
          </p:cNvPr>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A5EF2C3-0799-402F-8DEA-E5B4356ED26F}"/>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7EDCB498-249D-437B-BE92-AC8EEE7795EE}" type="slidenum">
              <a:rPr lang="en-US" smtClean="0"/>
              <a:pPr/>
              <a:t>‹#›</a:t>
            </a:fld>
            <a:endParaRPr lang="en-US"/>
          </a:p>
        </p:txBody>
      </p:sp>
    </p:spTree>
    <p:extLst>
      <p:ext uri="{BB962C8B-B14F-4D97-AF65-F5344CB8AC3E}">
        <p14:creationId xmlns:p14="http://schemas.microsoft.com/office/powerpoint/2010/main" val="717155443"/>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solidFill>
                  <a:schemeClr val="accent2">
                    <a:lumMod val="75000"/>
                  </a:schemeClr>
                </a:solidFill>
              </a:rPr>
              <a:t>Data Link</a:t>
            </a:r>
            <a:br>
              <a:rPr lang="en-US" dirty="0">
                <a:solidFill>
                  <a:schemeClr val="accent2">
                    <a:lumMod val="75000"/>
                  </a:schemeClr>
                </a:solidFill>
              </a:rPr>
            </a:br>
            <a:r>
              <a:rPr lang="en-US" dirty="0">
                <a:solidFill>
                  <a:schemeClr val="accent2">
                    <a:lumMod val="75000"/>
                  </a:schemeClr>
                </a:solidFill>
              </a:rPr>
              <a:t>Protocols 2</a:t>
            </a:r>
            <a:br>
              <a:rPr lang="en-US" dirty="0">
                <a:solidFill>
                  <a:schemeClr val="accent2">
                    <a:lumMod val="75000"/>
                  </a:schemeClr>
                </a:solidFill>
              </a:rPr>
            </a:br>
            <a:r>
              <a:rPr lang="en-US" dirty="0">
                <a:solidFill>
                  <a:schemeClr val="accent2">
                    <a:lumMod val="75000"/>
                  </a:schemeClr>
                </a:solidFill>
              </a:rPr>
              <a:t>sliding window protocols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a:xfrm>
            <a:off x="514350" y="0"/>
            <a:ext cx="2505075" cy="3243263"/>
          </a:xfrm>
        </p:spPr>
        <p:txBody>
          <a:bodyPr/>
          <a:lstStyle/>
          <a:p>
            <a:pPr eaLnBrk="1" hangingPunct="1"/>
            <a:r>
              <a:rPr lang="en-US" sz="3600" dirty="0">
                <a:solidFill>
                  <a:schemeClr val="accent2">
                    <a:lumMod val="75000"/>
                  </a:schemeClr>
                </a:solidFill>
                <a:ea typeface="ＭＳ Ｐゴシック" pitchFamily="34" charset="-128"/>
              </a:rPr>
              <a:t>Sliding Window Protocol Using Go Back N</a:t>
            </a:r>
          </a:p>
        </p:txBody>
      </p:sp>
      <p:sp>
        <p:nvSpPr>
          <p:cNvPr id="61445" name="Slide Number Placeholder 6"/>
          <p:cNvSpPr>
            <a:spLocks noGrp="1"/>
          </p:cNvSpPr>
          <p:nvPr>
            <p:ph type="sldNum" sz="quarter" idx="12"/>
          </p:nvPr>
        </p:nvSpPr>
        <p:spPr>
          <a:noFill/>
        </p:spPr>
        <p:txBody>
          <a:bodyPr/>
          <a:lstStyle/>
          <a:p>
            <a:fld id="{58F63AF1-DD98-40C3-A995-C939FC3D07AE}" type="slidenum">
              <a:rPr lang="en-US" smtClean="0">
                <a:cs typeface="Arial" charset="0"/>
              </a:rPr>
              <a:pPr/>
              <a:t>10</a:t>
            </a:fld>
            <a:endParaRPr lang="en-US">
              <a:cs typeface="Arial" charset="0"/>
            </a:endParaRPr>
          </a:p>
        </p:txBody>
      </p:sp>
      <p:pic>
        <p:nvPicPr>
          <p:cNvPr id="61443" name="Picture 4" descr="3-17a"/>
          <p:cNvPicPr>
            <a:picLocks noChangeAspect="1" noChangeArrowheads="1"/>
          </p:cNvPicPr>
          <p:nvPr/>
        </p:nvPicPr>
        <p:blipFill>
          <a:blip r:embed="rId3" cstate="print"/>
          <a:srcRect b="36394"/>
          <a:stretch>
            <a:fillRect/>
          </a:stretch>
        </p:blipFill>
        <p:spPr bwMode="auto">
          <a:xfrm>
            <a:off x="3189288" y="287338"/>
            <a:ext cx="4732337" cy="5522912"/>
          </a:xfrm>
          <a:prstGeom prst="rect">
            <a:avLst/>
          </a:prstGeom>
          <a:noFill/>
          <a:ln w="9525">
            <a:noFill/>
            <a:miter lim="800000"/>
            <a:headEnd/>
            <a:tailEnd/>
          </a:ln>
        </p:spPr>
      </p:pic>
      <p:sp>
        <p:nvSpPr>
          <p:cNvPr id="61444" name="Text Box 6"/>
          <p:cNvSpPr txBox="1">
            <a:spLocks noChangeArrowheads="1"/>
          </p:cNvSpPr>
          <p:nvPr/>
        </p:nvSpPr>
        <p:spPr bwMode="auto">
          <a:xfrm>
            <a:off x="4332288" y="6275388"/>
            <a:ext cx="1928812" cy="457200"/>
          </a:xfrm>
          <a:prstGeom prst="rect">
            <a:avLst/>
          </a:prstGeom>
          <a:noFill/>
          <a:ln w="9525">
            <a:noFill/>
            <a:miter lim="800000"/>
            <a:headEnd/>
            <a:tailEnd/>
          </a:ln>
        </p:spPr>
        <p:txBody>
          <a:bodyPr>
            <a:spAutoFit/>
          </a:bodyPr>
          <a:lstStyle/>
          <a:p>
            <a:pPr algn="ctr">
              <a:spcBef>
                <a:spcPct val="50000"/>
              </a:spcBef>
            </a:pPr>
            <a:r>
              <a:rPr lang="en-US" sz="2400">
                <a:latin typeface="Times New Roman" pitchFamily="18" charset="0"/>
              </a:rPr>
              <a:t>Continued </a:t>
            </a:r>
            <a:r>
              <a:rPr lang="en-US" sz="2400">
                <a:latin typeface="Times New Roman" pitchFamily="18" charset="0"/>
                <a:sym typeface="Wingdings" pitchFamily="2" charset="2"/>
              </a:rPr>
              <a:t></a:t>
            </a:r>
          </a:p>
        </p:txBody>
      </p:sp>
      <p:sp>
        <p:nvSpPr>
          <p:cNvPr id="61446" name="TextBox 8"/>
          <p:cNvSpPr txBox="1">
            <a:spLocks noChangeArrowheads="1"/>
          </p:cNvSpPr>
          <p:nvPr/>
        </p:nvSpPr>
        <p:spPr bwMode="auto">
          <a:xfrm>
            <a:off x="130175" y="3176588"/>
            <a:ext cx="2667000" cy="2462212"/>
          </a:xfrm>
          <a:prstGeom prst="rect">
            <a:avLst/>
          </a:prstGeom>
          <a:noFill/>
          <a:ln w="9525">
            <a:solidFill>
              <a:schemeClr val="tx1"/>
            </a:solidFill>
            <a:miter lim="800000"/>
            <a:headEnd/>
            <a:tailEnd/>
          </a:ln>
        </p:spPr>
        <p:txBody>
          <a:bodyPr>
            <a:spAutoFit/>
          </a:bodyPr>
          <a:lstStyle/>
          <a:p>
            <a:pPr marL="117475" indent="-117475">
              <a:buFont typeface="Arial" charset="0"/>
              <a:buChar char="•"/>
            </a:pPr>
            <a:r>
              <a:rPr lang="en-US" sz="1100" b="1"/>
              <a:t>Always</a:t>
            </a:r>
            <a:r>
              <a:rPr lang="en-US" sz="1100"/>
              <a:t> piggyback ACK with </a:t>
            </a:r>
            <a:r>
              <a:rPr lang="en-US" sz="1100" b="1"/>
              <a:t>every</a:t>
            </a:r>
            <a:r>
              <a:rPr lang="en-US" sz="1100"/>
              <a:t> data packet</a:t>
            </a:r>
          </a:p>
          <a:p>
            <a:pPr marL="117475" indent="-117475">
              <a:buFont typeface="Arial" charset="0"/>
              <a:buChar char="•"/>
            </a:pPr>
            <a:r>
              <a:rPr lang="en-US" sz="1100"/>
              <a:t>This means that one side may continue to get ACK even though it is not sending any traffic</a:t>
            </a:r>
          </a:p>
          <a:p>
            <a:pPr marL="117475" indent="-117475">
              <a:buFont typeface="Arial" charset="0"/>
              <a:buChar char="•"/>
            </a:pPr>
            <a:r>
              <a:rPr lang="en-US" sz="1100"/>
              <a:t>Hence, for this protocol, we </a:t>
            </a:r>
            <a:r>
              <a:rPr lang="en-US" sz="1100" b="1" u="sng"/>
              <a:t>cannot</a:t>
            </a:r>
            <a:r>
              <a:rPr lang="en-US" sz="1100"/>
              <a:t> rely on </a:t>
            </a:r>
            <a:r>
              <a:rPr lang="en-US" sz="1100" b="1" u="sng"/>
              <a:t>duplicate</a:t>
            </a:r>
            <a:r>
              <a:rPr lang="en-US" sz="1100"/>
              <a:t> ACK to infer that a packet is lost because the receiver may be sending reverse traffic at a very high rate and hence the reason the sender is receiving duplicate ACK is because the sent packets are still traveling on the way NOT that the sent packets were lost</a:t>
            </a:r>
          </a:p>
        </p:txBody>
      </p:sp>
      <p:sp>
        <p:nvSpPr>
          <p:cNvPr id="61447" name="Rounded Rectangle 9"/>
          <p:cNvSpPr>
            <a:spLocks noChangeArrowheads="1"/>
          </p:cNvSpPr>
          <p:nvPr/>
        </p:nvSpPr>
        <p:spPr bwMode="auto">
          <a:xfrm>
            <a:off x="3173413" y="4764088"/>
            <a:ext cx="4279900" cy="384175"/>
          </a:xfrm>
          <a:prstGeom prst="roundRect">
            <a:avLst>
              <a:gd name="adj" fmla="val 16667"/>
            </a:avLst>
          </a:prstGeom>
          <a:noFill/>
          <a:ln w="9525">
            <a:solidFill>
              <a:srgbClr val="FF3300"/>
            </a:solidFill>
            <a:round/>
            <a:headEnd/>
            <a:tailEnd/>
          </a:ln>
        </p:spPr>
        <p:txBody>
          <a:bodyPr/>
          <a:lstStyle/>
          <a:p>
            <a:pPr algn="ctr"/>
            <a:endParaRPr lang="en-US"/>
          </a:p>
        </p:txBody>
      </p:sp>
      <p:sp>
        <p:nvSpPr>
          <p:cNvPr id="61448" name="Freeform 15"/>
          <p:cNvSpPr>
            <a:spLocks noChangeArrowheads="1"/>
          </p:cNvSpPr>
          <p:nvPr/>
        </p:nvSpPr>
        <p:spPr bwMode="auto">
          <a:xfrm rot="1480310">
            <a:off x="2867025" y="4889500"/>
            <a:ext cx="227013" cy="436563"/>
          </a:xfrm>
          <a:custGeom>
            <a:avLst/>
            <a:gdLst>
              <a:gd name="T0" fmla="*/ 0 w 560934"/>
              <a:gd name="T1" fmla="*/ 10 h 537883"/>
              <a:gd name="T2" fmla="*/ 0 w 560934"/>
              <a:gd name="T3" fmla="*/ 5 h 537883"/>
              <a:gd name="T4" fmla="*/ 0 w 560934"/>
              <a:gd name="T5" fmla="*/ 5 h 537883"/>
              <a:gd name="T6" fmla="*/ 0 w 560934"/>
              <a:gd name="T7" fmla="*/ 0 h 537883"/>
              <a:gd name="T8" fmla="*/ 0 60000 65536"/>
              <a:gd name="T9" fmla="*/ 0 60000 65536"/>
              <a:gd name="T10" fmla="*/ 0 60000 65536"/>
              <a:gd name="T11" fmla="*/ 0 60000 65536"/>
              <a:gd name="T12" fmla="*/ 0 w 560934"/>
              <a:gd name="T13" fmla="*/ 0 h 537883"/>
              <a:gd name="T14" fmla="*/ 560934 w 560934"/>
              <a:gd name="T15" fmla="*/ 537883 h 537883"/>
            </a:gdLst>
            <a:ahLst/>
            <a:cxnLst>
              <a:cxn ang="T8">
                <a:pos x="T0" y="T1"/>
              </a:cxn>
              <a:cxn ang="T9">
                <a:pos x="T2" y="T3"/>
              </a:cxn>
              <a:cxn ang="T10">
                <a:pos x="T4" y="T5"/>
              </a:cxn>
              <a:cxn ang="T11">
                <a:pos x="T6" y="T7"/>
              </a:cxn>
            </a:cxnLst>
            <a:rect l="T12" t="T13" r="T14" b="T15"/>
            <a:pathLst>
              <a:path w="560934" h="537883">
                <a:moveTo>
                  <a:pt x="0" y="537883"/>
                </a:moveTo>
                <a:cubicBezTo>
                  <a:pt x="159443" y="452078"/>
                  <a:pt x="318887" y="366273"/>
                  <a:pt x="330413" y="322730"/>
                </a:cubicBezTo>
                <a:cubicBezTo>
                  <a:pt x="341939" y="279187"/>
                  <a:pt x="30736" y="330413"/>
                  <a:pt x="69156" y="276625"/>
                </a:cubicBezTo>
                <a:cubicBezTo>
                  <a:pt x="107576" y="222837"/>
                  <a:pt x="560934" y="0"/>
                  <a:pt x="560934" y="0"/>
                </a:cubicBezTo>
              </a:path>
            </a:pathLst>
          </a:custGeom>
          <a:noFill/>
          <a:ln w="9525">
            <a:solidFill>
              <a:schemeClr val="tx1"/>
            </a:solidFill>
            <a:round/>
            <a:headEnd/>
            <a:tailEnd type="triangle" w="med" len="med"/>
          </a:ln>
        </p:spPr>
        <p:txBody>
          <a:bodyPr/>
          <a:lstStyle/>
          <a:p>
            <a:endParaRPr lang="en-US"/>
          </a:p>
        </p:txBody>
      </p:sp>
      <p:sp>
        <p:nvSpPr>
          <p:cNvPr id="61449" name="TextBox 8"/>
          <p:cNvSpPr txBox="1">
            <a:spLocks noChangeArrowheads="1"/>
          </p:cNvSpPr>
          <p:nvPr/>
        </p:nvSpPr>
        <p:spPr bwMode="auto">
          <a:xfrm>
            <a:off x="6884988" y="1695450"/>
            <a:ext cx="2159000" cy="938719"/>
          </a:xfrm>
          <a:prstGeom prst="rect">
            <a:avLst/>
          </a:prstGeom>
          <a:noFill/>
          <a:ln w="9525">
            <a:solidFill>
              <a:schemeClr val="tx1"/>
            </a:solidFill>
            <a:miter lim="800000"/>
            <a:headEnd/>
            <a:tailEnd/>
          </a:ln>
        </p:spPr>
        <p:txBody>
          <a:bodyPr>
            <a:spAutoFit/>
          </a:bodyPr>
          <a:lstStyle/>
          <a:p>
            <a:pPr marL="117475" indent="-117475">
              <a:buFont typeface="Arial" charset="0"/>
              <a:buChar char="•"/>
            </a:pPr>
            <a:r>
              <a:rPr lang="en-US" sz="1100" dirty="0"/>
              <a:t>Window is between the sequence numbers </a:t>
            </a:r>
            <a:r>
              <a:rPr lang="en-US" sz="1100" b="1" i="1" dirty="0"/>
              <a:t>a</a:t>
            </a:r>
            <a:r>
              <a:rPr lang="en-US" sz="1100" dirty="0"/>
              <a:t> and </a:t>
            </a:r>
            <a:r>
              <a:rPr lang="en-US" sz="1100" b="1" i="1" dirty="0"/>
              <a:t>c</a:t>
            </a:r>
          </a:p>
          <a:p>
            <a:pPr marL="117475" indent="-117475">
              <a:buFont typeface="Arial" charset="0"/>
              <a:buChar char="•"/>
            </a:pPr>
            <a:r>
              <a:rPr lang="en-US" sz="1100" b="1" i="1" dirty="0"/>
              <a:t>a</a:t>
            </a:r>
            <a:r>
              <a:rPr lang="en-US" sz="1100" dirty="0"/>
              <a:t> is considered </a:t>
            </a:r>
            <a:r>
              <a:rPr lang="en-US" sz="1100" u="sng" dirty="0"/>
              <a:t>earlier</a:t>
            </a:r>
            <a:r>
              <a:rPr lang="en-US" sz="1100" dirty="0"/>
              <a:t> than </a:t>
            </a:r>
            <a:r>
              <a:rPr lang="en-US" sz="1100" b="1" i="1" dirty="0"/>
              <a:t>c</a:t>
            </a:r>
          </a:p>
          <a:p>
            <a:pPr marL="117475" indent="-117475">
              <a:buFont typeface="Arial" charset="0"/>
              <a:buChar char="•"/>
            </a:pPr>
            <a:r>
              <a:rPr lang="en-US" sz="1100" dirty="0"/>
              <a:t>Window is </a:t>
            </a:r>
            <a:r>
              <a:rPr lang="en-US" sz="1100" b="1" i="1" dirty="0"/>
              <a:t>circular</a:t>
            </a:r>
          </a:p>
          <a:p>
            <a:pPr marL="117475" indent="-117475">
              <a:buFont typeface="Arial" charset="0"/>
              <a:buChar char="•"/>
            </a:pPr>
            <a:r>
              <a:rPr lang="en-US" sz="1100" dirty="0"/>
              <a:t>Checks if </a:t>
            </a:r>
            <a:r>
              <a:rPr lang="en-US" sz="1100" b="1" i="1" dirty="0"/>
              <a:t>b</a:t>
            </a:r>
            <a:r>
              <a:rPr lang="en-US" sz="1100" dirty="0"/>
              <a:t> is within the window</a:t>
            </a:r>
          </a:p>
        </p:txBody>
      </p:sp>
      <p:sp>
        <p:nvSpPr>
          <p:cNvPr id="61450" name="Rounded Rectangle 12"/>
          <p:cNvSpPr>
            <a:spLocks noChangeArrowheads="1"/>
          </p:cNvSpPr>
          <p:nvPr/>
        </p:nvSpPr>
        <p:spPr bwMode="auto">
          <a:xfrm>
            <a:off x="3027363" y="1882775"/>
            <a:ext cx="3695700" cy="1582738"/>
          </a:xfrm>
          <a:prstGeom prst="roundRect">
            <a:avLst>
              <a:gd name="adj" fmla="val 16667"/>
            </a:avLst>
          </a:prstGeom>
          <a:noFill/>
          <a:ln w="9525">
            <a:solidFill>
              <a:srgbClr val="FF3300"/>
            </a:solidFill>
            <a:round/>
            <a:headEnd/>
            <a:tailEnd/>
          </a:ln>
        </p:spPr>
        <p:txBody>
          <a:bodyPr/>
          <a:lstStyle/>
          <a:p>
            <a:pPr algn="ctr"/>
            <a:endParaRPr lang="en-US"/>
          </a:p>
        </p:txBody>
      </p:sp>
      <p:sp>
        <p:nvSpPr>
          <p:cNvPr id="61451" name="Freeform 9"/>
          <p:cNvSpPr>
            <a:spLocks noChangeArrowheads="1"/>
          </p:cNvSpPr>
          <p:nvPr/>
        </p:nvSpPr>
        <p:spPr bwMode="auto">
          <a:xfrm rot="-162789">
            <a:off x="6716713" y="2609850"/>
            <a:ext cx="182562" cy="268288"/>
          </a:xfrm>
          <a:custGeom>
            <a:avLst/>
            <a:gdLst>
              <a:gd name="T0" fmla="*/ 0 w 1513755"/>
              <a:gd name="T1" fmla="*/ 0 h 315046"/>
              <a:gd name="T2" fmla="*/ 0 w 1513755"/>
              <a:gd name="T3" fmla="*/ 105 h 315046"/>
              <a:gd name="T4" fmla="*/ 0 w 1513755"/>
              <a:gd name="T5" fmla="*/ 277 h 315046"/>
              <a:gd name="T6" fmla="*/ 0 w 1513755"/>
              <a:gd name="T7" fmla="*/ 473 h 315046"/>
              <a:gd name="T8" fmla="*/ 0 60000 65536"/>
              <a:gd name="T9" fmla="*/ 0 60000 65536"/>
              <a:gd name="T10" fmla="*/ 0 60000 65536"/>
              <a:gd name="T11" fmla="*/ 0 60000 65536"/>
              <a:gd name="T12" fmla="*/ 0 w 1513755"/>
              <a:gd name="T13" fmla="*/ 0 h 315046"/>
              <a:gd name="T14" fmla="*/ 1513755 w 1513755"/>
              <a:gd name="T15" fmla="*/ 315046 h 315046"/>
            </a:gdLst>
            <a:ahLst/>
            <a:cxnLst>
              <a:cxn ang="T8">
                <a:pos x="T0" y="T1"/>
              </a:cxn>
              <a:cxn ang="T9">
                <a:pos x="T2" y="T3"/>
              </a:cxn>
              <a:cxn ang="T10">
                <a:pos x="T4" y="T5"/>
              </a:cxn>
              <a:cxn ang="T11">
                <a:pos x="T6" y="T7"/>
              </a:cxn>
            </a:cxnLst>
            <a:rect l="T12" t="T13" r="T14" b="T15"/>
            <a:pathLst>
              <a:path w="1513755" h="315046">
                <a:moveTo>
                  <a:pt x="1513755" y="0"/>
                </a:moveTo>
                <a:cubicBezTo>
                  <a:pt x="1220481" y="19210"/>
                  <a:pt x="927207" y="38420"/>
                  <a:pt x="845244" y="69156"/>
                </a:cubicBezTo>
                <a:cubicBezTo>
                  <a:pt x="763281" y="99892"/>
                  <a:pt x="1162850" y="143435"/>
                  <a:pt x="1021976" y="184417"/>
                </a:cubicBezTo>
                <a:cubicBezTo>
                  <a:pt x="881102" y="225399"/>
                  <a:pt x="440551" y="270222"/>
                  <a:pt x="0" y="315046"/>
                </a:cubicBezTo>
              </a:path>
            </a:pathLst>
          </a:custGeom>
          <a:noFill/>
          <a:ln w="9525">
            <a:solidFill>
              <a:schemeClr val="tx1"/>
            </a:solidFill>
            <a:round/>
            <a:headEnd/>
            <a:tailEnd type="triangle" w="med" len="med"/>
          </a:ln>
        </p:spPr>
        <p:txBody>
          <a:bodyPr/>
          <a:lstStyle/>
          <a:p>
            <a:endParaRPr lang="en-US"/>
          </a:p>
        </p:txBody>
      </p:sp>
      <p:sp>
        <p:nvSpPr>
          <p:cNvPr id="61452" name="Oval 11"/>
          <p:cNvSpPr>
            <a:spLocks noChangeArrowheads="1"/>
          </p:cNvSpPr>
          <p:nvPr/>
        </p:nvSpPr>
        <p:spPr bwMode="auto">
          <a:xfrm>
            <a:off x="3219450" y="4926013"/>
            <a:ext cx="3119438" cy="238125"/>
          </a:xfrm>
          <a:prstGeom prst="ellipse">
            <a:avLst/>
          </a:prstGeom>
          <a:noFill/>
          <a:ln w="9525">
            <a:solidFill>
              <a:srgbClr val="FF0000"/>
            </a:solidFill>
            <a:round/>
            <a:headEnd/>
            <a:tailEnd/>
          </a:ln>
        </p:spPr>
        <p:txBody>
          <a:bodyPr/>
          <a:lstStyle/>
          <a:p>
            <a:pPr algn="ctr"/>
            <a:endParaRPr lang="en-US"/>
          </a:p>
        </p:txBody>
      </p:sp>
      <p:sp>
        <p:nvSpPr>
          <p:cNvPr id="61453" name="TextBox 8"/>
          <p:cNvSpPr txBox="1">
            <a:spLocks noChangeArrowheads="1"/>
          </p:cNvSpPr>
          <p:nvPr/>
        </p:nvSpPr>
        <p:spPr bwMode="auto">
          <a:xfrm>
            <a:off x="6769100" y="5203825"/>
            <a:ext cx="2159000" cy="1277273"/>
          </a:xfrm>
          <a:prstGeom prst="rect">
            <a:avLst/>
          </a:prstGeom>
          <a:noFill/>
          <a:ln w="9525">
            <a:solidFill>
              <a:schemeClr val="tx1"/>
            </a:solidFill>
            <a:miter lim="800000"/>
            <a:headEnd/>
            <a:tailEnd/>
          </a:ln>
        </p:spPr>
        <p:txBody>
          <a:bodyPr>
            <a:spAutoFit/>
          </a:bodyPr>
          <a:lstStyle/>
          <a:p>
            <a:pPr marL="117475" indent="-117475">
              <a:buFont typeface="Arial" charset="0"/>
              <a:buChar char="•"/>
            </a:pPr>
            <a:r>
              <a:rPr lang="en-US" sz="1100" b="1" dirty="0" err="1"/>
              <a:t>s.ack</a:t>
            </a:r>
            <a:r>
              <a:rPr lang="en-US" sz="1100" dirty="0"/>
              <a:t> contains the sequence number of the next frame to be received</a:t>
            </a:r>
          </a:p>
          <a:p>
            <a:pPr marL="117475" indent="-117475">
              <a:buFont typeface="Arial" charset="0"/>
              <a:buChar char="•"/>
            </a:pPr>
            <a:r>
              <a:rPr lang="en-US" sz="1100" dirty="0"/>
              <a:t>Think of </a:t>
            </a:r>
            <a:r>
              <a:rPr lang="en-US" sz="1100" b="1" dirty="0" err="1"/>
              <a:t>s.ack</a:t>
            </a:r>
            <a:r>
              <a:rPr lang="en-US" sz="1100" dirty="0"/>
              <a:t> as </a:t>
            </a:r>
            <a:r>
              <a:rPr lang="en-US" sz="1100" b="1" i="1" dirty="0"/>
              <a:t>circular(</a:t>
            </a:r>
            <a:r>
              <a:rPr lang="en-US" sz="1100" b="1" i="1" dirty="0" err="1"/>
              <a:t>frame_expected</a:t>
            </a:r>
            <a:r>
              <a:rPr lang="en-US" sz="1100" b="1" i="1" dirty="0"/>
              <a:t> )</a:t>
            </a:r>
          </a:p>
          <a:p>
            <a:pPr marL="117475" indent="-117475">
              <a:buFont typeface="Arial" charset="0"/>
              <a:buChar char="•"/>
            </a:pPr>
            <a:r>
              <a:rPr lang="en-US" sz="1100" i="1" dirty="0"/>
              <a:t>Remember that circular(x-1) = (x&gt;0) ? (x--) :  MAX_SEQ</a:t>
            </a:r>
            <a:endParaRPr lang="en-US" sz="1100" b="1" i="1" dirty="0">
              <a:solidFill>
                <a:srgbClr val="0070C0"/>
              </a:solidFill>
            </a:endParaRPr>
          </a:p>
        </p:txBody>
      </p:sp>
      <p:sp>
        <p:nvSpPr>
          <p:cNvPr id="61454" name="Freeform 9"/>
          <p:cNvSpPr>
            <a:spLocks noChangeArrowheads="1"/>
          </p:cNvSpPr>
          <p:nvPr/>
        </p:nvSpPr>
        <p:spPr bwMode="auto">
          <a:xfrm rot="5400000">
            <a:off x="6276181" y="5088732"/>
            <a:ext cx="506413" cy="488950"/>
          </a:xfrm>
          <a:custGeom>
            <a:avLst/>
            <a:gdLst>
              <a:gd name="T0" fmla="*/ 0 w 1513755"/>
              <a:gd name="T1" fmla="*/ 0 h 315046"/>
              <a:gd name="T2" fmla="*/ 0 w 1513755"/>
              <a:gd name="T3" fmla="*/ 2147483647 h 315046"/>
              <a:gd name="T4" fmla="*/ 0 w 1513755"/>
              <a:gd name="T5" fmla="*/ 2147483647 h 315046"/>
              <a:gd name="T6" fmla="*/ 0 w 1513755"/>
              <a:gd name="T7" fmla="*/ 2147483647 h 315046"/>
              <a:gd name="T8" fmla="*/ 0 60000 65536"/>
              <a:gd name="T9" fmla="*/ 0 60000 65536"/>
              <a:gd name="T10" fmla="*/ 0 60000 65536"/>
              <a:gd name="T11" fmla="*/ 0 60000 65536"/>
              <a:gd name="T12" fmla="*/ 0 w 1513755"/>
              <a:gd name="T13" fmla="*/ 0 h 315046"/>
              <a:gd name="T14" fmla="*/ 1513755 w 1513755"/>
              <a:gd name="T15" fmla="*/ 315046 h 315046"/>
            </a:gdLst>
            <a:ahLst/>
            <a:cxnLst>
              <a:cxn ang="T8">
                <a:pos x="T0" y="T1"/>
              </a:cxn>
              <a:cxn ang="T9">
                <a:pos x="T2" y="T3"/>
              </a:cxn>
              <a:cxn ang="T10">
                <a:pos x="T4" y="T5"/>
              </a:cxn>
              <a:cxn ang="T11">
                <a:pos x="T6" y="T7"/>
              </a:cxn>
            </a:cxnLst>
            <a:rect l="T12" t="T13" r="T14" b="T15"/>
            <a:pathLst>
              <a:path w="1513755" h="315046">
                <a:moveTo>
                  <a:pt x="1513755" y="0"/>
                </a:moveTo>
                <a:cubicBezTo>
                  <a:pt x="1220481" y="19210"/>
                  <a:pt x="927207" y="38420"/>
                  <a:pt x="845244" y="69156"/>
                </a:cubicBezTo>
                <a:cubicBezTo>
                  <a:pt x="763281" y="99892"/>
                  <a:pt x="1162850" y="143435"/>
                  <a:pt x="1021976" y="184417"/>
                </a:cubicBezTo>
                <a:cubicBezTo>
                  <a:pt x="881102" y="225399"/>
                  <a:pt x="440551" y="270222"/>
                  <a:pt x="0" y="315046"/>
                </a:cubicBezTo>
              </a:path>
            </a:pathLst>
          </a:custGeom>
          <a:noFill/>
          <a:ln w="9525">
            <a:solidFill>
              <a:schemeClr val="tx1"/>
            </a:solidFill>
            <a:round/>
            <a:headEnd/>
            <a:tailEnd type="triangle" w="med" len="med"/>
          </a:ln>
        </p:spPr>
        <p:txBody>
          <a:bodyPr/>
          <a:lstStyle/>
          <a:p>
            <a:endParaRPr lang="en-US"/>
          </a:p>
        </p:txBody>
      </p:sp>
      <p:sp>
        <p:nvSpPr>
          <p:cNvPr id="61455" name="Oval 11"/>
          <p:cNvSpPr>
            <a:spLocks noChangeArrowheads="1"/>
          </p:cNvSpPr>
          <p:nvPr/>
        </p:nvSpPr>
        <p:spPr bwMode="auto">
          <a:xfrm>
            <a:off x="2992438" y="5308600"/>
            <a:ext cx="1536700" cy="238125"/>
          </a:xfrm>
          <a:prstGeom prst="ellipse">
            <a:avLst/>
          </a:prstGeom>
          <a:noFill/>
          <a:ln w="9525">
            <a:solidFill>
              <a:srgbClr val="FF0000"/>
            </a:solidFill>
            <a:round/>
            <a:headEnd/>
            <a:tailEnd/>
          </a:ln>
        </p:spPr>
        <p:txBody>
          <a:bodyPr/>
          <a:lstStyle/>
          <a:p>
            <a:pPr algn="ctr"/>
            <a:endParaRPr lang="en-US"/>
          </a:p>
        </p:txBody>
      </p:sp>
      <p:sp>
        <p:nvSpPr>
          <p:cNvPr id="61456" name="TextBox 8"/>
          <p:cNvSpPr txBox="1">
            <a:spLocks noChangeArrowheads="1"/>
          </p:cNvSpPr>
          <p:nvPr/>
        </p:nvSpPr>
        <p:spPr bwMode="auto">
          <a:xfrm>
            <a:off x="866775" y="5900738"/>
            <a:ext cx="2563813" cy="430212"/>
          </a:xfrm>
          <a:prstGeom prst="rect">
            <a:avLst/>
          </a:prstGeom>
          <a:noFill/>
          <a:ln w="9525">
            <a:solidFill>
              <a:schemeClr val="tx1"/>
            </a:solidFill>
            <a:miter lim="800000"/>
            <a:headEnd/>
            <a:tailEnd/>
          </a:ln>
        </p:spPr>
        <p:txBody>
          <a:bodyPr>
            <a:spAutoFit/>
          </a:bodyPr>
          <a:lstStyle/>
          <a:p>
            <a:pPr marL="117475" indent="-117475">
              <a:buFont typeface="Arial" charset="0"/>
              <a:buChar char="•"/>
            </a:pPr>
            <a:r>
              <a:rPr lang="en-US" sz="1100"/>
              <a:t>(Re-)Start a </a:t>
            </a:r>
            <a:r>
              <a:rPr lang="en-US" sz="1100" u="sng"/>
              <a:t>separate</a:t>
            </a:r>
            <a:r>
              <a:rPr lang="en-US" sz="1100"/>
              <a:t> logical timer for every sent sequence number</a:t>
            </a:r>
            <a:endParaRPr lang="en-US" sz="1100" b="1" i="1">
              <a:solidFill>
                <a:srgbClr val="0070C0"/>
              </a:solidFill>
            </a:endParaRPr>
          </a:p>
        </p:txBody>
      </p:sp>
      <p:sp>
        <p:nvSpPr>
          <p:cNvPr id="61457" name="Freeform 15"/>
          <p:cNvSpPr>
            <a:spLocks noChangeArrowheads="1"/>
          </p:cNvSpPr>
          <p:nvPr/>
        </p:nvSpPr>
        <p:spPr bwMode="auto">
          <a:xfrm rot="1480310">
            <a:off x="2970213" y="5467350"/>
            <a:ext cx="58737" cy="477838"/>
          </a:xfrm>
          <a:custGeom>
            <a:avLst/>
            <a:gdLst>
              <a:gd name="T0" fmla="*/ 0 w 560934"/>
              <a:gd name="T1" fmla="*/ 846 h 537883"/>
              <a:gd name="T2" fmla="*/ 0 w 560934"/>
              <a:gd name="T3" fmla="*/ 508 h 537883"/>
              <a:gd name="T4" fmla="*/ 0 w 560934"/>
              <a:gd name="T5" fmla="*/ 435 h 537883"/>
              <a:gd name="T6" fmla="*/ 0 w 560934"/>
              <a:gd name="T7" fmla="*/ 0 h 537883"/>
              <a:gd name="T8" fmla="*/ 0 60000 65536"/>
              <a:gd name="T9" fmla="*/ 0 60000 65536"/>
              <a:gd name="T10" fmla="*/ 0 60000 65536"/>
              <a:gd name="T11" fmla="*/ 0 60000 65536"/>
              <a:gd name="T12" fmla="*/ 0 w 560934"/>
              <a:gd name="T13" fmla="*/ 0 h 537883"/>
              <a:gd name="T14" fmla="*/ 560934 w 560934"/>
              <a:gd name="T15" fmla="*/ 537883 h 537883"/>
            </a:gdLst>
            <a:ahLst/>
            <a:cxnLst>
              <a:cxn ang="T8">
                <a:pos x="T0" y="T1"/>
              </a:cxn>
              <a:cxn ang="T9">
                <a:pos x="T2" y="T3"/>
              </a:cxn>
              <a:cxn ang="T10">
                <a:pos x="T4" y="T5"/>
              </a:cxn>
              <a:cxn ang="T11">
                <a:pos x="T6" y="T7"/>
              </a:cxn>
            </a:cxnLst>
            <a:rect l="T12" t="T13" r="T14" b="T15"/>
            <a:pathLst>
              <a:path w="560934" h="537883">
                <a:moveTo>
                  <a:pt x="0" y="537883"/>
                </a:moveTo>
                <a:cubicBezTo>
                  <a:pt x="159443" y="452078"/>
                  <a:pt x="318887" y="366273"/>
                  <a:pt x="330413" y="322730"/>
                </a:cubicBezTo>
                <a:cubicBezTo>
                  <a:pt x="341939" y="279187"/>
                  <a:pt x="30736" y="330413"/>
                  <a:pt x="69156" y="276625"/>
                </a:cubicBezTo>
                <a:cubicBezTo>
                  <a:pt x="107576" y="222837"/>
                  <a:pt x="560934" y="0"/>
                  <a:pt x="560934" y="0"/>
                </a:cubicBezTo>
              </a:path>
            </a:pathLst>
          </a:custGeom>
          <a:noFill/>
          <a:ln w="9525">
            <a:solidFill>
              <a:schemeClr val="tx1"/>
            </a:solidFill>
            <a:round/>
            <a:headEnd/>
            <a:tailEnd type="triangle" w="med" len="med"/>
          </a:ln>
        </p:spPr>
        <p:txBody>
          <a:bodyPr/>
          <a:lstStyle/>
          <a:p>
            <a:endParaRPr lang="en-US"/>
          </a:p>
        </p:txBody>
      </p:sp>
      <p:sp>
        <p:nvSpPr>
          <p:cNvPr id="2" name="Rectangle 1">
            <a:extLst>
              <a:ext uri="{FF2B5EF4-FFF2-40B4-BE49-F238E27FC236}">
                <a16:creationId xmlns:a16="http://schemas.microsoft.com/office/drawing/2014/main" id="{197D1289-93C6-4439-AC76-6F871E34A972}"/>
              </a:ext>
            </a:extLst>
          </p:cNvPr>
          <p:cNvSpPr/>
          <p:nvPr/>
        </p:nvSpPr>
        <p:spPr>
          <a:xfrm>
            <a:off x="4543866" y="4926014"/>
            <a:ext cx="2771334" cy="22225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r>
              <a:rPr lang="en-US" dirty="0"/>
              <a:t>);</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466" name="Picture 4" descr="3-17a"/>
          <p:cNvPicPr>
            <a:picLocks noChangeAspect="1" noChangeArrowheads="1"/>
          </p:cNvPicPr>
          <p:nvPr/>
        </p:nvPicPr>
        <p:blipFill>
          <a:blip r:embed="rId3" cstate="print"/>
          <a:srcRect t="62538" r="5855"/>
          <a:stretch>
            <a:fillRect/>
          </a:stretch>
        </p:blipFill>
        <p:spPr bwMode="auto">
          <a:xfrm>
            <a:off x="225425" y="1182688"/>
            <a:ext cx="8742363" cy="4614862"/>
          </a:xfrm>
          <a:prstGeom prst="rect">
            <a:avLst/>
          </a:prstGeom>
          <a:noFill/>
          <a:ln w="9525">
            <a:noFill/>
            <a:miter lim="800000"/>
            <a:headEnd/>
            <a:tailEnd/>
          </a:ln>
        </p:spPr>
      </p:pic>
      <p:sp>
        <p:nvSpPr>
          <p:cNvPr id="31749" name="Rectangle 5"/>
          <p:cNvSpPr>
            <a:spLocks noGrp="1" noChangeArrowheads="1"/>
          </p:cNvSpPr>
          <p:nvPr>
            <p:ph type="title"/>
          </p:nvPr>
        </p:nvSpPr>
        <p:spPr>
          <a:xfrm>
            <a:off x="876300" y="0"/>
            <a:ext cx="8267700" cy="1022350"/>
          </a:xfrm>
        </p:spPr>
        <p:txBody>
          <a:bodyPr>
            <a:normAutofit fontScale="90000"/>
          </a:bodyPr>
          <a:lstStyle/>
          <a:p>
            <a:pPr eaLnBrk="1" hangingPunct="1">
              <a:defRPr/>
            </a:pPr>
            <a:r>
              <a:rPr lang="en-US" sz="4000" dirty="0">
                <a:solidFill>
                  <a:schemeClr val="accent2">
                    <a:lumMod val="75000"/>
                  </a:schemeClr>
                </a:solidFill>
                <a:ea typeface="+mj-ea"/>
                <a:cs typeface="+mj-cs"/>
              </a:rPr>
              <a:t>Sliding Window Protocol Using Go Back N</a:t>
            </a:r>
          </a:p>
        </p:txBody>
      </p:sp>
      <p:sp>
        <p:nvSpPr>
          <p:cNvPr id="62469" name="Slide Number Placeholder 6"/>
          <p:cNvSpPr>
            <a:spLocks noGrp="1"/>
          </p:cNvSpPr>
          <p:nvPr>
            <p:ph type="sldNum" sz="quarter" idx="12"/>
          </p:nvPr>
        </p:nvSpPr>
        <p:spPr>
          <a:noFill/>
        </p:spPr>
        <p:txBody>
          <a:bodyPr/>
          <a:lstStyle/>
          <a:p>
            <a:fld id="{03C3FA99-0FF7-4DBD-A880-7F5CE0736BBD}" type="slidenum">
              <a:rPr lang="en-US" smtClean="0">
                <a:cs typeface="Arial" charset="0"/>
              </a:rPr>
              <a:pPr/>
              <a:t>11</a:t>
            </a:fld>
            <a:endParaRPr lang="en-US">
              <a:cs typeface="Arial" charset="0"/>
            </a:endParaRPr>
          </a:p>
        </p:txBody>
      </p:sp>
      <p:sp>
        <p:nvSpPr>
          <p:cNvPr id="62468" name="Text Box 6"/>
          <p:cNvSpPr txBox="1">
            <a:spLocks noChangeArrowheads="1"/>
          </p:cNvSpPr>
          <p:nvPr/>
        </p:nvSpPr>
        <p:spPr bwMode="auto">
          <a:xfrm>
            <a:off x="6181725" y="6400800"/>
            <a:ext cx="1928813" cy="457200"/>
          </a:xfrm>
          <a:prstGeom prst="rect">
            <a:avLst/>
          </a:prstGeom>
          <a:noFill/>
          <a:ln w="9525">
            <a:noFill/>
            <a:miter lim="800000"/>
            <a:headEnd/>
            <a:tailEnd/>
          </a:ln>
        </p:spPr>
        <p:txBody>
          <a:bodyPr>
            <a:spAutoFit/>
          </a:bodyPr>
          <a:lstStyle/>
          <a:p>
            <a:pPr algn="ctr">
              <a:spcBef>
                <a:spcPct val="50000"/>
              </a:spcBef>
            </a:pPr>
            <a:r>
              <a:rPr lang="en-US" sz="2400">
                <a:latin typeface="Times New Roman" pitchFamily="18" charset="0"/>
              </a:rPr>
              <a:t>Continued </a:t>
            </a:r>
            <a:r>
              <a:rPr lang="en-US" sz="2400">
                <a:latin typeface="Times New Roman" pitchFamily="18" charset="0"/>
                <a:sym typeface="Wingdings" pitchFamily="2" charset="2"/>
              </a:rPr>
              <a:t></a:t>
            </a:r>
          </a:p>
        </p:txBody>
      </p:sp>
      <p:sp>
        <p:nvSpPr>
          <p:cNvPr id="62470" name="Rounded Rectangle 5"/>
          <p:cNvSpPr>
            <a:spLocks noChangeArrowheads="1"/>
          </p:cNvSpPr>
          <p:nvPr/>
        </p:nvSpPr>
        <p:spPr bwMode="auto">
          <a:xfrm>
            <a:off x="279400" y="4632325"/>
            <a:ext cx="2655888" cy="549275"/>
          </a:xfrm>
          <a:prstGeom prst="roundRect">
            <a:avLst>
              <a:gd name="adj" fmla="val 16667"/>
            </a:avLst>
          </a:prstGeom>
          <a:noFill/>
          <a:ln w="9525">
            <a:solidFill>
              <a:srgbClr val="FF3300"/>
            </a:solidFill>
            <a:round/>
            <a:headEnd/>
            <a:tailEnd/>
          </a:ln>
        </p:spPr>
        <p:txBody>
          <a:bodyPr/>
          <a:lstStyle/>
          <a:p>
            <a:pPr algn="ctr"/>
            <a:endParaRPr lang="en-US"/>
          </a:p>
        </p:txBody>
      </p:sp>
      <p:sp>
        <p:nvSpPr>
          <p:cNvPr id="62471" name="TextBox 8"/>
          <p:cNvSpPr txBox="1">
            <a:spLocks noChangeArrowheads="1"/>
          </p:cNvSpPr>
          <p:nvPr/>
        </p:nvSpPr>
        <p:spPr bwMode="auto">
          <a:xfrm>
            <a:off x="3429000" y="5934075"/>
            <a:ext cx="2898775" cy="430213"/>
          </a:xfrm>
          <a:prstGeom prst="rect">
            <a:avLst/>
          </a:prstGeom>
          <a:noFill/>
          <a:ln w="9525">
            <a:solidFill>
              <a:schemeClr val="tx1"/>
            </a:solidFill>
            <a:miter lim="800000"/>
            <a:headEnd/>
            <a:tailEnd/>
          </a:ln>
        </p:spPr>
        <p:txBody>
          <a:bodyPr>
            <a:spAutoFit/>
          </a:bodyPr>
          <a:lstStyle/>
          <a:p>
            <a:r>
              <a:rPr lang="en-US" sz="1100"/>
              <a:t>Sender window is between </a:t>
            </a:r>
            <a:r>
              <a:rPr lang="en-US" sz="1100" b="1" i="1"/>
              <a:t>ack_expected</a:t>
            </a:r>
            <a:r>
              <a:rPr lang="en-US" sz="1100"/>
              <a:t> and </a:t>
            </a:r>
            <a:r>
              <a:rPr lang="en-US" sz="1100" b="1" i="1"/>
              <a:t>next_frame_to_send</a:t>
            </a:r>
          </a:p>
        </p:txBody>
      </p:sp>
      <p:sp>
        <p:nvSpPr>
          <p:cNvPr id="62472" name="Freeform 9"/>
          <p:cNvSpPr>
            <a:spLocks noChangeArrowheads="1"/>
          </p:cNvSpPr>
          <p:nvPr/>
        </p:nvSpPr>
        <p:spPr bwMode="auto">
          <a:xfrm rot="5034405">
            <a:off x="2104232" y="5642768"/>
            <a:ext cx="647700" cy="246063"/>
          </a:xfrm>
          <a:custGeom>
            <a:avLst/>
            <a:gdLst>
              <a:gd name="T0" fmla="*/ 0 w 1513755"/>
              <a:gd name="T1" fmla="*/ 0 h 315046"/>
              <a:gd name="T2" fmla="*/ 0 w 1513755"/>
              <a:gd name="T3" fmla="*/ 94 h 315046"/>
              <a:gd name="T4" fmla="*/ 0 w 1513755"/>
              <a:gd name="T5" fmla="*/ 250 h 315046"/>
              <a:gd name="T6" fmla="*/ 0 w 1513755"/>
              <a:gd name="T7" fmla="*/ 428 h 315046"/>
              <a:gd name="T8" fmla="*/ 0 60000 65536"/>
              <a:gd name="T9" fmla="*/ 0 60000 65536"/>
              <a:gd name="T10" fmla="*/ 0 60000 65536"/>
              <a:gd name="T11" fmla="*/ 0 60000 65536"/>
              <a:gd name="T12" fmla="*/ 0 w 1513755"/>
              <a:gd name="T13" fmla="*/ 0 h 315046"/>
              <a:gd name="T14" fmla="*/ 1513755 w 1513755"/>
              <a:gd name="T15" fmla="*/ 315046 h 315046"/>
            </a:gdLst>
            <a:ahLst/>
            <a:cxnLst>
              <a:cxn ang="T8">
                <a:pos x="T0" y="T1"/>
              </a:cxn>
              <a:cxn ang="T9">
                <a:pos x="T2" y="T3"/>
              </a:cxn>
              <a:cxn ang="T10">
                <a:pos x="T4" y="T5"/>
              </a:cxn>
              <a:cxn ang="T11">
                <a:pos x="T6" y="T7"/>
              </a:cxn>
            </a:cxnLst>
            <a:rect l="T12" t="T13" r="T14" b="T15"/>
            <a:pathLst>
              <a:path w="1513755" h="315046">
                <a:moveTo>
                  <a:pt x="1513755" y="0"/>
                </a:moveTo>
                <a:cubicBezTo>
                  <a:pt x="1220481" y="19210"/>
                  <a:pt x="927207" y="38420"/>
                  <a:pt x="845244" y="69156"/>
                </a:cubicBezTo>
                <a:cubicBezTo>
                  <a:pt x="763281" y="99892"/>
                  <a:pt x="1162850" y="143435"/>
                  <a:pt x="1021976" y="184417"/>
                </a:cubicBezTo>
                <a:cubicBezTo>
                  <a:pt x="881102" y="225399"/>
                  <a:pt x="440551" y="270222"/>
                  <a:pt x="0" y="315046"/>
                </a:cubicBezTo>
              </a:path>
            </a:pathLst>
          </a:custGeom>
          <a:noFill/>
          <a:ln w="9525">
            <a:solidFill>
              <a:schemeClr val="tx1"/>
            </a:solidFill>
            <a:round/>
            <a:headEnd/>
            <a:tailEnd type="triangle" w="med" len="med"/>
          </a:ln>
        </p:spPr>
        <p:txBody>
          <a:bodyPr/>
          <a:lstStyle/>
          <a:p>
            <a:endParaRPr lang="en-US"/>
          </a:p>
        </p:txBody>
      </p:sp>
      <p:sp>
        <p:nvSpPr>
          <p:cNvPr id="62473" name="TextBox 8"/>
          <p:cNvSpPr txBox="1">
            <a:spLocks noChangeArrowheads="1"/>
          </p:cNvSpPr>
          <p:nvPr/>
        </p:nvSpPr>
        <p:spPr bwMode="auto">
          <a:xfrm>
            <a:off x="130175" y="6086475"/>
            <a:ext cx="2898775" cy="601663"/>
          </a:xfrm>
          <a:prstGeom prst="rect">
            <a:avLst/>
          </a:prstGeom>
          <a:noFill/>
          <a:ln w="9525">
            <a:solidFill>
              <a:schemeClr val="tx1"/>
            </a:solidFill>
            <a:miter lim="800000"/>
            <a:headEnd/>
            <a:tailEnd/>
          </a:ln>
        </p:spPr>
        <p:txBody>
          <a:bodyPr>
            <a:spAutoFit/>
          </a:bodyPr>
          <a:lstStyle/>
          <a:p>
            <a:pPr>
              <a:buFont typeface="Arial" charset="0"/>
              <a:buChar char="•"/>
            </a:pPr>
            <a:r>
              <a:rPr lang="en-US" sz="1100"/>
              <a:t>Receiver window is of </a:t>
            </a:r>
            <a:r>
              <a:rPr lang="en-US" sz="1100" b="1" i="1"/>
              <a:t>f</a:t>
            </a:r>
            <a:r>
              <a:rPr lang="en-US" sz="1100" b="1" i="1" u="sng"/>
              <a:t>ixed</a:t>
            </a:r>
            <a:r>
              <a:rPr lang="en-US" sz="1100"/>
              <a:t> </a:t>
            </a:r>
            <a:r>
              <a:rPr lang="en-US" sz="1100" b="1" i="1" u="sng"/>
              <a:t>size 1</a:t>
            </a:r>
          </a:p>
          <a:p>
            <a:pPr>
              <a:buFont typeface="Arial" charset="0"/>
              <a:buChar char="•"/>
            </a:pPr>
            <a:r>
              <a:rPr lang="en-US" sz="1100"/>
              <a:t>Receiver window is between </a:t>
            </a:r>
            <a:r>
              <a:rPr lang="en-US" sz="1100" b="1" i="1"/>
              <a:t>frame_expected</a:t>
            </a:r>
            <a:r>
              <a:rPr lang="en-US" sz="1100"/>
              <a:t> and </a:t>
            </a:r>
            <a:r>
              <a:rPr lang="en-US" sz="1100" b="1" i="1"/>
              <a:t>(frame_expected+1)</a:t>
            </a:r>
          </a:p>
        </p:txBody>
      </p:sp>
      <p:sp>
        <p:nvSpPr>
          <p:cNvPr id="62474" name="Freeform 9"/>
          <p:cNvSpPr>
            <a:spLocks noChangeArrowheads="1"/>
          </p:cNvSpPr>
          <p:nvPr/>
        </p:nvSpPr>
        <p:spPr bwMode="auto">
          <a:xfrm rot="5034405">
            <a:off x="2800351" y="5189537"/>
            <a:ext cx="971550" cy="581025"/>
          </a:xfrm>
          <a:custGeom>
            <a:avLst/>
            <a:gdLst>
              <a:gd name="T0" fmla="*/ 0 w 1513755"/>
              <a:gd name="T1" fmla="*/ 0 h 315046"/>
              <a:gd name="T2" fmla="*/ 0 w 1513755"/>
              <a:gd name="T3" fmla="*/ 2147483647 h 315046"/>
              <a:gd name="T4" fmla="*/ 0 w 1513755"/>
              <a:gd name="T5" fmla="*/ 2147483647 h 315046"/>
              <a:gd name="T6" fmla="*/ 0 w 1513755"/>
              <a:gd name="T7" fmla="*/ 2147483647 h 315046"/>
              <a:gd name="T8" fmla="*/ 0 60000 65536"/>
              <a:gd name="T9" fmla="*/ 0 60000 65536"/>
              <a:gd name="T10" fmla="*/ 0 60000 65536"/>
              <a:gd name="T11" fmla="*/ 0 60000 65536"/>
              <a:gd name="T12" fmla="*/ 0 w 1513755"/>
              <a:gd name="T13" fmla="*/ 0 h 315046"/>
              <a:gd name="T14" fmla="*/ 1513755 w 1513755"/>
              <a:gd name="T15" fmla="*/ 315046 h 315046"/>
            </a:gdLst>
            <a:ahLst/>
            <a:cxnLst>
              <a:cxn ang="T8">
                <a:pos x="T0" y="T1"/>
              </a:cxn>
              <a:cxn ang="T9">
                <a:pos x="T2" y="T3"/>
              </a:cxn>
              <a:cxn ang="T10">
                <a:pos x="T4" y="T5"/>
              </a:cxn>
              <a:cxn ang="T11">
                <a:pos x="T6" y="T7"/>
              </a:cxn>
            </a:cxnLst>
            <a:rect l="T12" t="T13" r="T14" b="T15"/>
            <a:pathLst>
              <a:path w="1513755" h="315046">
                <a:moveTo>
                  <a:pt x="1513755" y="0"/>
                </a:moveTo>
                <a:cubicBezTo>
                  <a:pt x="1220481" y="19210"/>
                  <a:pt x="927207" y="38420"/>
                  <a:pt x="845244" y="69156"/>
                </a:cubicBezTo>
                <a:cubicBezTo>
                  <a:pt x="763281" y="99892"/>
                  <a:pt x="1162850" y="143435"/>
                  <a:pt x="1021976" y="184417"/>
                </a:cubicBezTo>
                <a:cubicBezTo>
                  <a:pt x="881102" y="225399"/>
                  <a:pt x="440551" y="270222"/>
                  <a:pt x="0" y="315046"/>
                </a:cubicBezTo>
              </a:path>
            </a:pathLst>
          </a:custGeom>
          <a:noFill/>
          <a:ln w="9525">
            <a:solidFill>
              <a:schemeClr val="tx1"/>
            </a:solidFill>
            <a:round/>
            <a:headEnd/>
            <a:tailEnd type="triangle" w="med" len="med"/>
          </a:ln>
        </p:spPr>
        <p:txBody>
          <a:bodyPr/>
          <a:lstStyle/>
          <a:p>
            <a:endParaRPr lang="en-US"/>
          </a:p>
        </p:txBody>
      </p:sp>
      <p:sp>
        <p:nvSpPr>
          <p:cNvPr id="62475" name="Rounded Rectangle 5"/>
          <p:cNvSpPr>
            <a:spLocks noChangeArrowheads="1"/>
          </p:cNvSpPr>
          <p:nvPr/>
        </p:nvSpPr>
        <p:spPr bwMode="auto">
          <a:xfrm>
            <a:off x="274638" y="5184775"/>
            <a:ext cx="2603500" cy="276225"/>
          </a:xfrm>
          <a:prstGeom prst="roundRect">
            <a:avLst>
              <a:gd name="adj" fmla="val 16667"/>
            </a:avLst>
          </a:prstGeom>
          <a:noFill/>
          <a:ln w="9525">
            <a:solidFill>
              <a:srgbClr val="FF3300"/>
            </a:solidFill>
            <a:round/>
            <a:headEnd/>
            <a:tailEnd/>
          </a:ln>
        </p:spPr>
        <p:txBody>
          <a:bodyPr/>
          <a:lstStyle/>
          <a:p>
            <a:pPr algn="ctr"/>
            <a:endParaRPr lang="en-US"/>
          </a:p>
        </p:txBody>
      </p:sp>
      <p:sp>
        <p:nvSpPr>
          <p:cNvPr id="2" name="Rectangle 1">
            <a:extLst>
              <a:ext uri="{FF2B5EF4-FFF2-40B4-BE49-F238E27FC236}">
                <a16:creationId xmlns:a16="http://schemas.microsoft.com/office/drawing/2014/main" id="{CCC19812-DB53-4395-9C4C-B7582C9252C5}"/>
              </a:ext>
            </a:extLst>
          </p:cNvPr>
          <p:cNvSpPr/>
          <p:nvPr/>
        </p:nvSpPr>
        <p:spPr>
          <a:xfrm>
            <a:off x="2878138" y="3048000"/>
            <a:ext cx="322262" cy="304800"/>
          </a:xfrm>
          <a:prstGeom prst="rect">
            <a:avLst/>
          </a:prstGeom>
          <a:ln>
            <a:solidFill>
              <a:schemeClr val="bg1"/>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a:xfrm>
            <a:off x="860425" y="0"/>
            <a:ext cx="8283575" cy="1143000"/>
          </a:xfrm>
        </p:spPr>
        <p:txBody>
          <a:bodyPr>
            <a:normAutofit fontScale="90000"/>
          </a:bodyPr>
          <a:lstStyle/>
          <a:p>
            <a:pPr eaLnBrk="1" hangingPunct="1">
              <a:defRPr/>
            </a:pPr>
            <a:r>
              <a:rPr lang="en-US" sz="4000" dirty="0">
                <a:solidFill>
                  <a:schemeClr val="accent2">
                    <a:lumMod val="75000"/>
                  </a:schemeClr>
                </a:solidFill>
                <a:ea typeface="+mj-ea"/>
                <a:cs typeface="+mj-cs"/>
              </a:rPr>
              <a:t>Sliding Window Protocol Using Go Back N</a:t>
            </a:r>
          </a:p>
        </p:txBody>
      </p:sp>
      <p:sp>
        <p:nvSpPr>
          <p:cNvPr id="63493" name="Slide Number Placeholder 6"/>
          <p:cNvSpPr>
            <a:spLocks noGrp="1"/>
          </p:cNvSpPr>
          <p:nvPr>
            <p:ph type="sldNum" sz="quarter" idx="12"/>
          </p:nvPr>
        </p:nvSpPr>
        <p:spPr>
          <a:noFill/>
        </p:spPr>
        <p:txBody>
          <a:bodyPr/>
          <a:lstStyle/>
          <a:p>
            <a:fld id="{05E91293-F209-4028-96A1-6A65711B3E3F}" type="slidenum">
              <a:rPr lang="en-US" smtClean="0">
                <a:cs typeface="Arial" charset="0"/>
              </a:rPr>
              <a:pPr/>
              <a:t>12</a:t>
            </a:fld>
            <a:endParaRPr lang="en-US">
              <a:cs typeface="Arial" charset="0"/>
            </a:endParaRPr>
          </a:p>
        </p:txBody>
      </p:sp>
      <p:sp>
        <p:nvSpPr>
          <p:cNvPr id="63491" name="Text Box 4"/>
          <p:cNvSpPr txBox="1">
            <a:spLocks noChangeArrowheads="1"/>
          </p:cNvSpPr>
          <p:nvPr/>
        </p:nvSpPr>
        <p:spPr bwMode="auto">
          <a:xfrm>
            <a:off x="5095875" y="6400800"/>
            <a:ext cx="1928813" cy="457200"/>
          </a:xfrm>
          <a:prstGeom prst="rect">
            <a:avLst/>
          </a:prstGeom>
          <a:noFill/>
          <a:ln w="9525">
            <a:noFill/>
            <a:miter lim="800000"/>
            <a:headEnd/>
            <a:tailEnd/>
          </a:ln>
        </p:spPr>
        <p:txBody>
          <a:bodyPr>
            <a:spAutoFit/>
          </a:bodyPr>
          <a:lstStyle/>
          <a:p>
            <a:pPr algn="ctr">
              <a:spcBef>
                <a:spcPct val="50000"/>
              </a:spcBef>
            </a:pPr>
            <a:r>
              <a:rPr lang="en-US" sz="2400">
                <a:latin typeface="Times New Roman" pitchFamily="18" charset="0"/>
              </a:rPr>
              <a:t>Continued </a:t>
            </a:r>
            <a:r>
              <a:rPr lang="en-US" sz="2400">
                <a:latin typeface="Times New Roman" pitchFamily="18" charset="0"/>
                <a:sym typeface="Wingdings" pitchFamily="2" charset="2"/>
              </a:rPr>
              <a:t></a:t>
            </a:r>
          </a:p>
        </p:txBody>
      </p:sp>
      <p:pic>
        <p:nvPicPr>
          <p:cNvPr id="63492" name="Picture 5" descr="3-17b"/>
          <p:cNvPicPr>
            <a:picLocks noChangeAspect="1" noChangeArrowheads="1"/>
          </p:cNvPicPr>
          <p:nvPr/>
        </p:nvPicPr>
        <p:blipFill>
          <a:blip r:embed="rId3" cstate="print"/>
          <a:srcRect b="56282"/>
          <a:stretch>
            <a:fillRect/>
          </a:stretch>
        </p:blipFill>
        <p:spPr bwMode="auto">
          <a:xfrm>
            <a:off x="0" y="1255713"/>
            <a:ext cx="7359650" cy="4829175"/>
          </a:xfrm>
          <a:prstGeom prst="rect">
            <a:avLst/>
          </a:prstGeom>
          <a:noFill/>
          <a:ln w="9525">
            <a:noFill/>
            <a:miter lim="800000"/>
            <a:headEnd/>
            <a:tailEnd/>
          </a:ln>
        </p:spPr>
      </p:pic>
      <p:sp>
        <p:nvSpPr>
          <p:cNvPr id="63494" name="Oval 5"/>
          <p:cNvSpPr>
            <a:spLocks noChangeArrowheads="1"/>
          </p:cNvSpPr>
          <p:nvPr/>
        </p:nvSpPr>
        <p:spPr bwMode="auto">
          <a:xfrm>
            <a:off x="363538" y="3328988"/>
            <a:ext cx="6645275" cy="406400"/>
          </a:xfrm>
          <a:prstGeom prst="ellipse">
            <a:avLst/>
          </a:prstGeom>
          <a:noFill/>
          <a:ln w="9525">
            <a:solidFill>
              <a:srgbClr val="FF3300"/>
            </a:solidFill>
            <a:round/>
            <a:headEnd/>
            <a:tailEnd/>
          </a:ln>
        </p:spPr>
        <p:txBody>
          <a:bodyPr/>
          <a:lstStyle/>
          <a:p>
            <a:pPr algn="ctr"/>
            <a:endParaRPr lang="en-US"/>
          </a:p>
        </p:txBody>
      </p:sp>
      <p:sp>
        <p:nvSpPr>
          <p:cNvPr id="63495" name="TextBox 8"/>
          <p:cNvSpPr txBox="1">
            <a:spLocks noChangeArrowheads="1"/>
          </p:cNvSpPr>
          <p:nvPr/>
        </p:nvSpPr>
        <p:spPr bwMode="auto">
          <a:xfrm>
            <a:off x="7408863" y="3748088"/>
            <a:ext cx="1627187" cy="769937"/>
          </a:xfrm>
          <a:prstGeom prst="rect">
            <a:avLst/>
          </a:prstGeom>
          <a:noFill/>
          <a:ln w="9525">
            <a:solidFill>
              <a:schemeClr val="tx1"/>
            </a:solidFill>
            <a:miter lim="800000"/>
            <a:headEnd/>
            <a:tailEnd/>
          </a:ln>
        </p:spPr>
        <p:txBody>
          <a:bodyPr>
            <a:spAutoFit/>
          </a:bodyPr>
          <a:lstStyle/>
          <a:p>
            <a:pPr marL="117475" indent="-117475">
              <a:buFont typeface="Arial" charset="0"/>
              <a:buChar char="•"/>
            </a:pPr>
            <a:r>
              <a:rPr lang="en-US" sz="1100"/>
              <a:t>Advance </a:t>
            </a:r>
            <a:r>
              <a:rPr lang="en-US" sz="1100" b="1" i="1" u="sng"/>
              <a:t>upper end</a:t>
            </a:r>
            <a:r>
              <a:rPr lang="en-US" sz="1100"/>
              <a:t> of </a:t>
            </a:r>
            <a:r>
              <a:rPr lang="en-US" sz="1100" b="1" i="1"/>
              <a:t>sender</a:t>
            </a:r>
            <a:r>
              <a:rPr lang="ja-JP" altLang="en-US" sz="1100" b="1" i="1"/>
              <a:t>’</a:t>
            </a:r>
            <a:r>
              <a:rPr lang="en-US" altLang="ja-JP" sz="1100" b="1" i="1"/>
              <a:t>s</a:t>
            </a:r>
            <a:r>
              <a:rPr lang="en-US" altLang="ja-JP" sz="1100"/>
              <a:t>  window</a:t>
            </a:r>
          </a:p>
          <a:p>
            <a:pPr marL="117475" indent="-117475"/>
            <a:r>
              <a:rPr lang="en-US" sz="1100">
                <a:sym typeface="Symbol" pitchFamily="18" charset="2"/>
              </a:rPr>
              <a:t> </a:t>
            </a:r>
            <a:r>
              <a:rPr lang="en-US" sz="1100"/>
              <a:t>increase sender</a:t>
            </a:r>
            <a:r>
              <a:rPr lang="ja-JP" altLang="en-US" sz="1100"/>
              <a:t>’</a:t>
            </a:r>
            <a:r>
              <a:rPr lang="en-US" altLang="ja-JP" sz="1100"/>
              <a:t>s</a:t>
            </a:r>
          </a:p>
          <a:p>
            <a:pPr marL="117475" indent="-117475"/>
            <a:r>
              <a:rPr lang="en-US" sz="1100"/>
              <a:t>	window</a:t>
            </a:r>
          </a:p>
        </p:txBody>
      </p:sp>
      <p:sp>
        <p:nvSpPr>
          <p:cNvPr id="63496" name="Freeform 9"/>
          <p:cNvSpPr>
            <a:spLocks noChangeArrowheads="1"/>
          </p:cNvSpPr>
          <p:nvPr/>
        </p:nvSpPr>
        <p:spPr bwMode="auto">
          <a:xfrm rot="3602512">
            <a:off x="6864351" y="3478212"/>
            <a:ext cx="476250" cy="447675"/>
          </a:xfrm>
          <a:custGeom>
            <a:avLst/>
            <a:gdLst>
              <a:gd name="T0" fmla="*/ 0 w 1513755"/>
              <a:gd name="T1" fmla="*/ 0 h 315046"/>
              <a:gd name="T2" fmla="*/ 0 w 1513755"/>
              <a:gd name="T3" fmla="*/ 2147483647 h 315046"/>
              <a:gd name="T4" fmla="*/ 0 w 1513755"/>
              <a:gd name="T5" fmla="*/ 2147483647 h 315046"/>
              <a:gd name="T6" fmla="*/ 0 w 1513755"/>
              <a:gd name="T7" fmla="*/ 2147483647 h 315046"/>
              <a:gd name="T8" fmla="*/ 0 60000 65536"/>
              <a:gd name="T9" fmla="*/ 0 60000 65536"/>
              <a:gd name="T10" fmla="*/ 0 60000 65536"/>
              <a:gd name="T11" fmla="*/ 0 60000 65536"/>
              <a:gd name="T12" fmla="*/ 0 w 1513755"/>
              <a:gd name="T13" fmla="*/ 0 h 315046"/>
              <a:gd name="T14" fmla="*/ 1513755 w 1513755"/>
              <a:gd name="T15" fmla="*/ 315046 h 315046"/>
            </a:gdLst>
            <a:ahLst/>
            <a:cxnLst>
              <a:cxn ang="T8">
                <a:pos x="T0" y="T1"/>
              </a:cxn>
              <a:cxn ang="T9">
                <a:pos x="T2" y="T3"/>
              </a:cxn>
              <a:cxn ang="T10">
                <a:pos x="T4" y="T5"/>
              </a:cxn>
              <a:cxn ang="T11">
                <a:pos x="T6" y="T7"/>
              </a:cxn>
            </a:cxnLst>
            <a:rect l="T12" t="T13" r="T14" b="T15"/>
            <a:pathLst>
              <a:path w="1513755" h="315046">
                <a:moveTo>
                  <a:pt x="1513755" y="0"/>
                </a:moveTo>
                <a:cubicBezTo>
                  <a:pt x="1220481" y="19210"/>
                  <a:pt x="927207" y="38420"/>
                  <a:pt x="845244" y="69156"/>
                </a:cubicBezTo>
                <a:cubicBezTo>
                  <a:pt x="763281" y="99892"/>
                  <a:pt x="1162850" y="143435"/>
                  <a:pt x="1021976" y="184417"/>
                </a:cubicBezTo>
                <a:cubicBezTo>
                  <a:pt x="881102" y="225399"/>
                  <a:pt x="440551" y="270222"/>
                  <a:pt x="0" y="315046"/>
                </a:cubicBezTo>
              </a:path>
            </a:pathLst>
          </a:custGeom>
          <a:noFill/>
          <a:ln w="9525">
            <a:solidFill>
              <a:schemeClr val="tx1"/>
            </a:solidFill>
            <a:round/>
            <a:headEnd/>
            <a:tailEnd type="triangle" w="med" len="med"/>
          </a:ln>
        </p:spPr>
        <p:txBody>
          <a:bodyPr/>
          <a:lstStyle/>
          <a:p>
            <a:endParaRPr lang="en-US"/>
          </a:p>
        </p:txBody>
      </p:sp>
      <p:sp>
        <p:nvSpPr>
          <p:cNvPr id="63497" name="Oval 5"/>
          <p:cNvSpPr>
            <a:spLocks noChangeArrowheads="1"/>
          </p:cNvSpPr>
          <p:nvPr/>
        </p:nvSpPr>
        <p:spPr bwMode="auto">
          <a:xfrm>
            <a:off x="492125" y="2106613"/>
            <a:ext cx="2673350" cy="406400"/>
          </a:xfrm>
          <a:prstGeom prst="ellipse">
            <a:avLst/>
          </a:prstGeom>
          <a:noFill/>
          <a:ln w="9525">
            <a:solidFill>
              <a:srgbClr val="FF3300"/>
            </a:solidFill>
            <a:round/>
            <a:headEnd/>
            <a:tailEnd/>
          </a:ln>
        </p:spPr>
        <p:txBody>
          <a:bodyPr/>
          <a:lstStyle/>
          <a:p>
            <a:pPr algn="ctr"/>
            <a:endParaRPr lang="en-US"/>
          </a:p>
        </p:txBody>
      </p:sp>
      <p:sp>
        <p:nvSpPr>
          <p:cNvPr id="63498" name="TextBox 8"/>
          <p:cNvSpPr txBox="1">
            <a:spLocks noChangeArrowheads="1"/>
          </p:cNvSpPr>
          <p:nvPr/>
        </p:nvSpPr>
        <p:spPr bwMode="auto">
          <a:xfrm>
            <a:off x="6892925" y="1058863"/>
            <a:ext cx="2073275" cy="1616075"/>
          </a:xfrm>
          <a:prstGeom prst="rect">
            <a:avLst/>
          </a:prstGeom>
          <a:noFill/>
          <a:ln w="9525">
            <a:solidFill>
              <a:schemeClr val="tx1"/>
            </a:solidFill>
            <a:miter lim="800000"/>
            <a:headEnd/>
            <a:tailEnd/>
          </a:ln>
        </p:spPr>
        <p:txBody>
          <a:bodyPr>
            <a:spAutoFit/>
          </a:bodyPr>
          <a:lstStyle/>
          <a:p>
            <a:pPr marL="117475" indent="-117475">
              <a:buFont typeface="Arial" charset="0"/>
              <a:buChar char="•"/>
            </a:pPr>
            <a:r>
              <a:rPr lang="en-US" sz="1100"/>
              <a:t>We try to send packet in every loop</a:t>
            </a:r>
          </a:p>
          <a:p>
            <a:pPr marL="117475" indent="-117475">
              <a:buFont typeface="Arial" charset="0"/>
              <a:buChar char="•"/>
            </a:pPr>
            <a:r>
              <a:rPr lang="en-US" sz="1100"/>
              <a:t>If there is no other event, we send packets</a:t>
            </a:r>
          </a:p>
          <a:p>
            <a:pPr marL="117475" indent="-117475">
              <a:buFont typeface="Arial" charset="0"/>
              <a:buChar char="•"/>
            </a:pPr>
            <a:r>
              <a:rPr lang="en-US" sz="1100"/>
              <a:t>We disable network layer when sender window is full</a:t>
            </a:r>
          </a:p>
          <a:p>
            <a:pPr marL="117475" indent="-117475">
              <a:buFont typeface="Arial" charset="0"/>
              <a:buChar char="•"/>
            </a:pPr>
            <a:r>
              <a:rPr lang="en-US" sz="1100"/>
              <a:t>Hence we will always attempt to transmit the entire sender window</a:t>
            </a:r>
          </a:p>
        </p:txBody>
      </p:sp>
      <p:sp>
        <p:nvSpPr>
          <p:cNvPr id="63499" name="Freeform 11"/>
          <p:cNvSpPr>
            <a:spLocks noChangeArrowheads="1"/>
          </p:cNvSpPr>
          <p:nvPr/>
        </p:nvSpPr>
        <p:spPr bwMode="auto">
          <a:xfrm>
            <a:off x="3005138" y="1758950"/>
            <a:ext cx="3895725" cy="454025"/>
          </a:xfrm>
          <a:custGeom>
            <a:avLst/>
            <a:gdLst>
              <a:gd name="T0" fmla="*/ 3891165 w 3895805"/>
              <a:gd name="T1" fmla="*/ 0 h 568619"/>
              <a:gd name="T2" fmla="*/ 1327773 w 3895805"/>
              <a:gd name="T3" fmla="*/ 2 h 568619"/>
              <a:gd name="T4" fmla="*/ 1941789 w 3895805"/>
              <a:gd name="T5" fmla="*/ 2 h 568619"/>
              <a:gd name="T6" fmla="*/ 0 w 3895805"/>
              <a:gd name="T7" fmla="*/ 2 h 568619"/>
              <a:gd name="T8" fmla="*/ 0 60000 65536"/>
              <a:gd name="T9" fmla="*/ 0 60000 65536"/>
              <a:gd name="T10" fmla="*/ 0 60000 65536"/>
              <a:gd name="T11" fmla="*/ 0 60000 65536"/>
              <a:gd name="T12" fmla="*/ 0 w 3895805"/>
              <a:gd name="T13" fmla="*/ 0 h 568619"/>
              <a:gd name="T14" fmla="*/ 3895805 w 3895805"/>
              <a:gd name="T15" fmla="*/ 568619 h 568619"/>
            </a:gdLst>
            <a:ahLst/>
            <a:cxnLst>
              <a:cxn ang="T8">
                <a:pos x="T0" y="T1"/>
              </a:cxn>
              <a:cxn ang="T9">
                <a:pos x="T2" y="T3"/>
              </a:cxn>
              <a:cxn ang="T10">
                <a:pos x="T4" y="T5"/>
              </a:cxn>
              <a:cxn ang="T11">
                <a:pos x="T6" y="T7"/>
              </a:cxn>
            </a:cxnLst>
            <a:rect l="T12" t="T13" r="T14" b="T15"/>
            <a:pathLst>
              <a:path w="3895805" h="568619">
                <a:moveTo>
                  <a:pt x="3895805" y="0"/>
                </a:moveTo>
                <a:cubicBezTo>
                  <a:pt x="2775217" y="61472"/>
                  <a:pt x="1654629" y="122945"/>
                  <a:pt x="1329338" y="176733"/>
                </a:cubicBezTo>
                <a:cubicBezTo>
                  <a:pt x="1004047" y="230521"/>
                  <a:pt x="2165617" y="257416"/>
                  <a:pt x="1944061" y="322730"/>
                </a:cubicBezTo>
                <a:cubicBezTo>
                  <a:pt x="1722505" y="388044"/>
                  <a:pt x="861252" y="478331"/>
                  <a:pt x="0" y="568619"/>
                </a:cubicBezTo>
              </a:path>
            </a:pathLst>
          </a:custGeom>
          <a:noFill/>
          <a:ln w="9525">
            <a:solidFill>
              <a:schemeClr val="tx1"/>
            </a:solidFill>
            <a:round/>
            <a:headEnd/>
            <a:tailEnd type="triangle" w="med" len="med"/>
          </a:ln>
        </p:spPr>
        <p:txBody>
          <a:bodyPr/>
          <a:lstStyle/>
          <a:p>
            <a:endParaRPr lang="en-US"/>
          </a:p>
        </p:txBody>
      </p:sp>
      <p:sp>
        <p:nvSpPr>
          <p:cNvPr id="63500" name="Oval 5"/>
          <p:cNvSpPr>
            <a:spLocks noChangeArrowheads="1"/>
          </p:cNvSpPr>
          <p:nvPr/>
        </p:nvSpPr>
        <p:spPr bwMode="auto">
          <a:xfrm>
            <a:off x="1020763" y="5402263"/>
            <a:ext cx="5989637" cy="406400"/>
          </a:xfrm>
          <a:prstGeom prst="ellipse">
            <a:avLst/>
          </a:prstGeom>
          <a:noFill/>
          <a:ln w="9525">
            <a:solidFill>
              <a:srgbClr val="FF3300"/>
            </a:solidFill>
            <a:round/>
            <a:headEnd/>
            <a:tailEnd/>
          </a:ln>
        </p:spPr>
        <p:txBody>
          <a:bodyPr/>
          <a:lstStyle/>
          <a:p>
            <a:pPr algn="ctr"/>
            <a:endParaRPr lang="en-US"/>
          </a:p>
        </p:txBody>
      </p:sp>
      <p:sp>
        <p:nvSpPr>
          <p:cNvPr id="63501" name="TextBox 8"/>
          <p:cNvSpPr txBox="1">
            <a:spLocks noChangeArrowheads="1"/>
          </p:cNvSpPr>
          <p:nvPr/>
        </p:nvSpPr>
        <p:spPr bwMode="auto">
          <a:xfrm>
            <a:off x="7265988" y="5154613"/>
            <a:ext cx="1878012" cy="1108075"/>
          </a:xfrm>
          <a:prstGeom prst="rect">
            <a:avLst/>
          </a:prstGeom>
          <a:noFill/>
          <a:ln w="9525">
            <a:solidFill>
              <a:schemeClr val="tx1"/>
            </a:solidFill>
            <a:miter lim="800000"/>
            <a:headEnd/>
            <a:tailEnd/>
          </a:ln>
        </p:spPr>
        <p:txBody>
          <a:bodyPr>
            <a:spAutoFit/>
          </a:bodyPr>
          <a:lstStyle/>
          <a:p>
            <a:pPr marL="117475" indent="-117475">
              <a:buFont typeface="Arial" charset="0"/>
              <a:buChar char="•"/>
            </a:pPr>
            <a:r>
              <a:rPr lang="en-US" sz="1100"/>
              <a:t>Advance </a:t>
            </a:r>
            <a:r>
              <a:rPr lang="en-US" sz="1100" b="1" i="1" u="sng"/>
              <a:t>Lower end</a:t>
            </a:r>
            <a:r>
              <a:rPr lang="en-US" sz="1100"/>
              <a:t> of </a:t>
            </a:r>
            <a:r>
              <a:rPr lang="en-US" sz="1100" b="1" i="1"/>
              <a:t>receiver</a:t>
            </a:r>
            <a:r>
              <a:rPr lang="en-US" sz="1100"/>
              <a:t> window</a:t>
            </a:r>
          </a:p>
          <a:p>
            <a:pPr marL="117475" indent="-117475">
              <a:buFont typeface="Arial" charset="0"/>
              <a:buChar char="•"/>
            </a:pPr>
            <a:r>
              <a:rPr lang="en-US" sz="1100" i="1"/>
              <a:t>Remember</a:t>
            </a:r>
            <a:r>
              <a:rPr lang="en-US" sz="1100"/>
              <a:t> receiver window has </a:t>
            </a:r>
            <a:r>
              <a:rPr lang="en-US" sz="1100" b="1" u="sng"/>
              <a:t>fixed size 1</a:t>
            </a:r>
          </a:p>
          <a:p>
            <a:pPr marL="117475" indent="-117475"/>
            <a:r>
              <a:rPr lang="en-US" sz="1100">
                <a:sym typeface="Symbol" pitchFamily="18" charset="2"/>
              </a:rPr>
              <a:t> d</a:t>
            </a:r>
            <a:r>
              <a:rPr lang="en-US" sz="1100"/>
              <a:t>ecrease receiver</a:t>
            </a:r>
            <a:r>
              <a:rPr lang="ja-JP" altLang="en-US" sz="1100"/>
              <a:t>’</a:t>
            </a:r>
            <a:r>
              <a:rPr lang="en-US" altLang="ja-JP" sz="1100"/>
              <a:t>s</a:t>
            </a:r>
          </a:p>
          <a:p>
            <a:pPr marL="117475" indent="-117475"/>
            <a:r>
              <a:rPr lang="en-US" sz="1100"/>
              <a:t>	window</a:t>
            </a:r>
          </a:p>
        </p:txBody>
      </p:sp>
      <p:sp>
        <p:nvSpPr>
          <p:cNvPr id="63502" name="Freeform 9"/>
          <p:cNvSpPr>
            <a:spLocks noChangeArrowheads="1"/>
          </p:cNvSpPr>
          <p:nvPr/>
        </p:nvSpPr>
        <p:spPr bwMode="auto">
          <a:xfrm rot="1521905">
            <a:off x="7059613" y="5324475"/>
            <a:ext cx="127000" cy="344488"/>
          </a:xfrm>
          <a:custGeom>
            <a:avLst/>
            <a:gdLst>
              <a:gd name="T0" fmla="*/ 0 w 1513755"/>
              <a:gd name="T1" fmla="*/ 0 h 315046"/>
              <a:gd name="T2" fmla="*/ 0 w 1513755"/>
              <a:gd name="T3" fmla="*/ 2147483647 h 315046"/>
              <a:gd name="T4" fmla="*/ 0 w 1513755"/>
              <a:gd name="T5" fmla="*/ 2147483647 h 315046"/>
              <a:gd name="T6" fmla="*/ 0 w 1513755"/>
              <a:gd name="T7" fmla="*/ 2147483647 h 315046"/>
              <a:gd name="T8" fmla="*/ 0 60000 65536"/>
              <a:gd name="T9" fmla="*/ 0 60000 65536"/>
              <a:gd name="T10" fmla="*/ 0 60000 65536"/>
              <a:gd name="T11" fmla="*/ 0 60000 65536"/>
              <a:gd name="T12" fmla="*/ 0 w 1513755"/>
              <a:gd name="T13" fmla="*/ 0 h 315046"/>
              <a:gd name="T14" fmla="*/ 1513755 w 1513755"/>
              <a:gd name="T15" fmla="*/ 315046 h 315046"/>
            </a:gdLst>
            <a:ahLst/>
            <a:cxnLst>
              <a:cxn ang="T8">
                <a:pos x="T0" y="T1"/>
              </a:cxn>
              <a:cxn ang="T9">
                <a:pos x="T2" y="T3"/>
              </a:cxn>
              <a:cxn ang="T10">
                <a:pos x="T4" y="T5"/>
              </a:cxn>
              <a:cxn ang="T11">
                <a:pos x="T6" y="T7"/>
              </a:cxn>
            </a:cxnLst>
            <a:rect l="T12" t="T13" r="T14" b="T15"/>
            <a:pathLst>
              <a:path w="1513755" h="315046">
                <a:moveTo>
                  <a:pt x="1513755" y="0"/>
                </a:moveTo>
                <a:cubicBezTo>
                  <a:pt x="1220481" y="19210"/>
                  <a:pt x="927207" y="38420"/>
                  <a:pt x="845244" y="69156"/>
                </a:cubicBezTo>
                <a:cubicBezTo>
                  <a:pt x="763281" y="99892"/>
                  <a:pt x="1162850" y="143435"/>
                  <a:pt x="1021976" y="184417"/>
                </a:cubicBezTo>
                <a:cubicBezTo>
                  <a:pt x="881102" y="225399"/>
                  <a:pt x="440551" y="270222"/>
                  <a:pt x="0" y="315046"/>
                </a:cubicBezTo>
              </a:path>
            </a:pathLst>
          </a:custGeom>
          <a:noFill/>
          <a:ln w="9525">
            <a:solidFill>
              <a:schemeClr val="tx1"/>
            </a:solidFill>
            <a:round/>
            <a:headEnd/>
            <a:tailEnd type="triangle" w="med" len="med"/>
          </a:ln>
        </p:spPr>
        <p:txBody>
          <a:bodyPr/>
          <a:lstStyle/>
          <a:p>
            <a:endParaRPr 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a:xfrm>
            <a:off x="895350" y="0"/>
            <a:ext cx="8356600" cy="1143000"/>
          </a:xfrm>
        </p:spPr>
        <p:txBody>
          <a:bodyPr>
            <a:normAutofit fontScale="90000"/>
          </a:bodyPr>
          <a:lstStyle/>
          <a:p>
            <a:pPr eaLnBrk="1" hangingPunct="1">
              <a:defRPr/>
            </a:pPr>
            <a:r>
              <a:rPr lang="en-US" sz="4000" dirty="0">
                <a:solidFill>
                  <a:schemeClr val="accent2">
                    <a:lumMod val="75000"/>
                  </a:schemeClr>
                </a:solidFill>
                <a:ea typeface="+mj-ea"/>
                <a:cs typeface="+mj-cs"/>
              </a:rPr>
              <a:t>Sliding Window Protocol Using Go Back N</a:t>
            </a:r>
          </a:p>
        </p:txBody>
      </p:sp>
      <p:sp>
        <p:nvSpPr>
          <p:cNvPr id="64515" name="Slide Number Placeholder 5"/>
          <p:cNvSpPr>
            <a:spLocks noGrp="1"/>
          </p:cNvSpPr>
          <p:nvPr>
            <p:ph type="sldNum" sz="quarter" idx="12"/>
          </p:nvPr>
        </p:nvSpPr>
        <p:spPr>
          <a:noFill/>
        </p:spPr>
        <p:txBody>
          <a:bodyPr/>
          <a:lstStyle/>
          <a:p>
            <a:fld id="{F13937C6-A3B3-4A4F-9975-14A604F21107}" type="slidenum">
              <a:rPr lang="en-US" smtClean="0">
                <a:cs typeface="Arial" charset="0"/>
              </a:rPr>
              <a:pPr/>
              <a:t>13</a:t>
            </a:fld>
            <a:endParaRPr lang="en-US">
              <a:cs typeface="Arial" charset="0"/>
            </a:endParaRPr>
          </a:p>
        </p:txBody>
      </p:sp>
      <p:grpSp>
        <p:nvGrpSpPr>
          <p:cNvPr id="2" name="Group 17"/>
          <p:cNvGrpSpPr>
            <a:grpSpLocks/>
          </p:cNvGrpSpPr>
          <p:nvPr/>
        </p:nvGrpSpPr>
        <p:grpSpPr bwMode="auto">
          <a:xfrm>
            <a:off x="917575" y="993775"/>
            <a:ext cx="7143750" cy="5691188"/>
            <a:chOff x="917575" y="993775"/>
            <a:chExt cx="7556500" cy="5691188"/>
          </a:xfrm>
        </p:grpSpPr>
        <p:pic>
          <p:nvPicPr>
            <p:cNvPr id="64537" name="Picture 5" descr="3-17b"/>
            <p:cNvPicPr>
              <a:picLocks noChangeAspect="1" noChangeArrowheads="1"/>
            </p:cNvPicPr>
            <p:nvPr/>
          </p:nvPicPr>
          <p:blipFill>
            <a:blip r:embed="rId3" cstate="print"/>
            <a:srcRect t="43420" b="-389"/>
            <a:stretch>
              <a:fillRect/>
            </a:stretch>
          </p:blipFill>
          <p:spPr bwMode="auto">
            <a:xfrm>
              <a:off x="917575" y="993775"/>
              <a:ext cx="7556500" cy="5691188"/>
            </a:xfrm>
            <a:prstGeom prst="rect">
              <a:avLst/>
            </a:prstGeom>
            <a:noFill/>
            <a:ln w="9525">
              <a:noFill/>
              <a:miter lim="800000"/>
              <a:headEnd/>
              <a:tailEnd/>
            </a:ln>
          </p:spPr>
        </p:pic>
        <p:cxnSp>
          <p:nvCxnSpPr>
            <p:cNvPr id="64538" name="Straight Connector 6"/>
            <p:cNvCxnSpPr>
              <a:cxnSpLocks noChangeShapeType="1"/>
            </p:cNvCxnSpPr>
            <p:nvPr/>
          </p:nvCxnSpPr>
          <p:spPr bwMode="auto">
            <a:xfrm>
              <a:off x="4011613" y="1858963"/>
              <a:ext cx="114300" cy="1587"/>
            </a:xfrm>
            <a:prstGeom prst="line">
              <a:avLst/>
            </a:prstGeom>
            <a:noFill/>
            <a:ln w="12700">
              <a:solidFill>
                <a:schemeClr val="tx1"/>
              </a:solidFill>
              <a:round/>
              <a:headEnd/>
              <a:tailEnd/>
            </a:ln>
          </p:spPr>
        </p:cxnSp>
      </p:grpSp>
      <p:sp>
        <p:nvSpPr>
          <p:cNvPr id="64517" name="Oval 11"/>
          <p:cNvSpPr>
            <a:spLocks noChangeArrowheads="1"/>
          </p:cNvSpPr>
          <p:nvPr/>
        </p:nvSpPr>
        <p:spPr bwMode="auto">
          <a:xfrm>
            <a:off x="684213" y="5210175"/>
            <a:ext cx="3275012" cy="1181100"/>
          </a:xfrm>
          <a:prstGeom prst="ellipse">
            <a:avLst/>
          </a:prstGeom>
          <a:noFill/>
          <a:ln w="9525">
            <a:solidFill>
              <a:srgbClr val="FF3300"/>
            </a:solidFill>
            <a:round/>
            <a:headEnd/>
            <a:tailEnd/>
          </a:ln>
        </p:spPr>
        <p:txBody>
          <a:bodyPr/>
          <a:lstStyle/>
          <a:p>
            <a:pPr algn="ctr"/>
            <a:endParaRPr lang="en-US"/>
          </a:p>
        </p:txBody>
      </p:sp>
      <p:sp>
        <p:nvSpPr>
          <p:cNvPr id="64518" name="Freeform 12"/>
          <p:cNvSpPr>
            <a:spLocks noChangeArrowheads="1"/>
          </p:cNvSpPr>
          <p:nvPr/>
        </p:nvSpPr>
        <p:spPr bwMode="auto">
          <a:xfrm flipV="1">
            <a:off x="3917950" y="5930900"/>
            <a:ext cx="366713" cy="509588"/>
          </a:xfrm>
          <a:custGeom>
            <a:avLst/>
            <a:gdLst>
              <a:gd name="T0" fmla="*/ 0 w 1513755"/>
              <a:gd name="T1" fmla="*/ 0 h 315046"/>
              <a:gd name="T2" fmla="*/ 0 w 1513755"/>
              <a:gd name="T3" fmla="*/ 2147483647 h 315046"/>
              <a:gd name="T4" fmla="*/ 0 w 1513755"/>
              <a:gd name="T5" fmla="*/ 2147483647 h 315046"/>
              <a:gd name="T6" fmla="*/ 0 w 1513755"/>
              <a:gd name="T7" fmla="*/ 2147483647 h 315046"/>
              <a:gd name="T8" fmla="*/ 0 60000 65536"/>
              <a:gd name="T9" fmla="*/ 0 60000 65536"/>
              <a:gd name="T10" fmla="*/ 0 60000 65536"/>
              <a:gd name="T11" fmla="*/ 0 60000 65536"/>
              <a:gd name="T12" fmla="*/ 0 w 1513755"/>
              <a:gd name="T13" fmla="*/ 0 h 315046"/>
              <a:gd name="T14" fmla="*/ 1513755 w 1513755"/>
              <a:gd name="T15" fmla="*/ 315046 h 315046"/>
            </a:gdLst>
            <a:ahLst/>
            <a:cxnLst>
              <a:cxn ang="T8">
                <a:pos x="T0" y="T1"/>
              </a:cxn>
              <a:cxn ang="T9">
                <a:pos x="T2" y="T3"/>
              </a:cxn>
              <a:cxn ang="T10">
                <a:pos x="T4" y="T5"/>
              </a:cxn>
              <a:cxn ang="T11">
                <a:pos x="T6" y="T7"/>
              </a:cxn>
            </a:cxnLst>
            <a:rect l="T12" t="T13" r="T14" b="T15"/>
            <a:pathLst>
              <a:path w="1513755" h="315046">
                <a:moveTo>
                  <a:pt x="1513755" y="0"/>
                </a:moveTo>
                <a:cubicBezTo>
                  <a:pt x="1220481" y="19210"/>
                  <a:pt x="927207" y="38420"/>
                  <a:pt x="845244" y="69156"/>
                </a:cubicBezTo>
                <a:cubicBezTo>
                  <a:pt x="763281" y="99892"/>
                  <a:pt x="1162850" y="143435"/>
                  <a:pt x="1021976" y="184417"/>
                </a:cubicBezTo>
                <a:cubicBezTo>
                  <a:pt x="881102" y="225399"/>
                  <a:pt x="440551" y="270222"/>
                  <a:pt x="0" y="315046"/>
                </a:cubicBezTo>
              </a:path>
            </a:pathLst>
          </a:custGeom>
          <a:noFill/>
          <a:ln w="9525">
            <a:solidFill>
              <a:schemeClr val="tx1"/>
            </a:solidFill>
            <a:round/>
            <a:headEnd/>
            <a:tailEnd type="triangle" w="med" len="med"/>
          </a:ln>
        </p:spPr>
        <p:txBody>
          <a:bodyPr/>
          <a:lstStyle/>
          <a:p>
            <a:endParaRPr lang="en-US"/>
          </a:p>
        </p:txBody>
      </p:sp>
      <p:sp>
        <p:nvSpPr>
          <p:cNvPr id="64519" name="TextBox 13"/>
          <p:cNvSpPr txBox="1">
            <a:spLocks noChangeArrowheads="1"/>
          </p:cNvSpPr>
          <p:nvPr/>
        </p:nvSpPr>
        <p:spPr bwMode="auto">
          <a:xfrm>
            <a:off x="4278313" y="5287963"/>
            <a:ext cx="4646612" cy="1200150"/>
          </a:xfrm>
          <a:prstGeom prst="rect">
            <a:avLst/>
          </a:prstGeom>
          <a:noFill/>
          <a:ln w="9525">
            <a:solidFill>
              <a:schemeClr val="tx1"/>
            </a:solidFill>
            <a:miter lim="800000"/>
            <a:headEnd/>
            <a:tailEnd/>
          </a:ln>
        </p:spPr>
        <p:txBody>
          <a:bodyPr>
            <a:spAutoFit/>
          </a:bodyPr>
          <a:lstStyle/>
          <a:p>
            <a:pPr marL="234950" indent="-234950">
              <a:buFont typeface="Arial" charset="0"/>
              <a:buChar char="•"/>
            </a:pPr>
            <a:r>
              <a:rPr lang="en-US" sz="1200"/>
              <a:t>Max value of nbuffered is (MAX_SEQ) </a:t>
            </a:r>
          </a:p>
          <a:p>
            <a:pPr marL="234950" indent="-234950">
              <a:buFont typeface="Arial" charset="0"/>
              <a:buChar char="•"/>
            </a:pPr>
            <a:r>
              <a:rPr lang="en-US" sz="1200"/>
              <a:t>Maximum number of outstanding packets is MAX_SEQ </a:t>
            </a:r>
            <a:r>
              <a:rPr lang="en-US" sz="1200" b="1" i="1" u="sng"/>
              <a:t>NOT</a:t>
            </a:r>
            <a:r>
              <a:rPr lang="en-US" sz="1200" i="1"/>
              <a:t> (</a:t>
            </a:r>
            <a:r>
              <a:rPr lang="en-US" sz="1200"/>
              <a:t>MAX_SEQ+1)</a:t>
            </a:r>
          </a:p>
          <a:p>
            <a:pPr marL="692150" lvl="1" indent="-234950">
              <a:buFont typeface="Arial" charset="0"/>
              <a:buChar char="•"/>
            </a:pPr>
            <a:r>
              <a:rPr lang="en-US" sz="1200"/>
              <a:t>Because the network layer is enabled only if nbuffered is </a:t>
            </a:r>
            <a:r>
              <a:rPr lang="en-US" sz="1200" u="sng"/>
              <a:t>strictly</a:t>
            </a:r>
            <a:r>
              <a:rPr lang="en-US" sz="1200"/>
              <a:t> less than MAX_SEQ</a:t>
            </a:r>
          </a:p>
          <a:p>
            <a:pPr marL="234950" indent="-234950">
              <a:buFont typeface="Arial" charset="0"/>
              <a:buChar char="•"/>
            </a:pPr>
            <a:r>
              <a:rPr lang="en-US" sz="1200"/>
              <a:t>I.e. there are at most MAX_SEQ+1 distinct sequence numbers</a:t>
            </a:r>
          </a:p>
        </p:txBody>
      </p:sp>
      <p:sp>
        <p:nvSpPr>
          <p:cNvPr id="64520" name="Oval 14"/>
          <p:cNvSpPr>
            <a:spLocks noChangeArrowheads="1"/>
          </p:cNvSpPr>
          <p:nvPr/>
        </p:nvSpPr>
        <p:spPr bwMode="auto">
          <a:xfrm>
            <a:off x="1698625" y="1090613"/>
            <a:ext cx="4394200" cy="254000"/>
          </a:xfrm>
          <a:prstGeom prst="ellipse">
            <a:avLst/>
          </a:prstGeom>
          <a:noFill/>
          <a:ln w="9525">
            <a:solidFill>
              <a:srgbClr val="FF3300"/>
            </a:solidFill>
            <a:round/>
            <a:headEnd/>
            <a:tailEnd/>
          </a:ln>
        </p:spPr>
        <p:txBody>
          <a:bodyPr/>
          <a:lstStyle/>
          <a:p>
            <a:pPr algn="ctr"/>
            <a:endParaRPr lang="en-US"/>
          </a:p>
        </p:txBody>
      </p:sp>
      <p:sp>
        <p:nvSpPr>
          <p:cNvPr id="64521" name="Freeform 15"/>
          <p:cNvSpPr>
            <a:spLocks noChangeArrowheads="1"/>
          </p:cNvSpPr>
          <p:nvPr/>
        </p:nvSpPr>
        <p:spPr bwMode="auto">
          <a:xfrm>
            <a:off x="1136650" y="1182688"/>
            <a:ext cx="561975" cy="538162"/>
          </a:xfrm>
          <a:custGeom>
            <a:avLst/>
            <a:gdLst>
              <a:gd name="T0" fmla="*/ 0 w 560934"/>
              <a:gd name="T1" fmla="*/ 556321 h 537883"/>
              <a:gd name="T2" fmla="*/ 372728 w 560934"/>
              <a:gd name="T3" fmla="*/ 333793 h 537883"/>
              <a:gd name="T4" fmla="*/ 78013 w 560934"/>
              <a:gd name="T5" fmla="*/ 286108 h 537883"/>
              <a:gd name="T6" fmla="*/ 632774 w 560934"/>
              <a:gd name="T7" fmla="*/ 0 h 537883"/>
              <a:gd name="T8" fmla="*/ 0 60000 65536"/>
              <a:gd name="T9" fmla="*/ 0 60000 65536"/>
              <a:gd name="T10" fmla="*/ 0 60000 65536"/>
              <a:gd name="T11" fmla="*/ 0 60000 65536"/>
              <a:gd name="T12" fmla="*/ 0 w 560934"/>
              <a:gd name="T13" fmla="*/ 0 h 537883"/>
              <a:gd name="T14" fmla="*/ 560934 w 560934"/>
              <a:gd name="T15" fmla="*/ 537883 h 537883"/>
            </a:gdLst>
            <a:ahLst/>
            <a:cxnLst>
              <a:cxn ang="T8">
                <a:pos x="T0" y="T1"/>
              </a:cxn>
              <a:cxn ang="T9">
                <a:pos x="T2" y="T3"/>
              </a:cxn>
              <a:cxn ang="T10">
                <a:pos x="T4" y="T5"/>
              </a:cxn>
              <a:cxn ang="T11">
                <a:pos x="T6" y="T7"/>
              </a:cxn>
            </a:cxnLst>
            <a:rect l="T12" t="T13" r="T14" b="T15"/>
            <a:pathLst>
              <a:path w="560934" h="537883">
                <a:moveTo>
                  <a:pt x="0" y="537883"/>
                </a:moveTo>
                <a:cubicBezTo>
                  <a:pt x="159443" y="452078"/>
                  <a:pt x="318887" y="366273"/>
                  <a:pt x="330413" y="322730"/>
                </a:cubicBezTo>
                <a:cubicBezTo>
                  <a:pt x="341939" y="279187"/>
                  <a:pt x="30736" y="330413"/>
                  <a:pt x="69156" y="276625"/>
                </a:cubicBezTo>
                <a:cubicBezTo>
                  <a:pt x="107576" y="222837"/>
                  <a:pt x="560934" y="0"/>
                  <a:pt x="560934" y="0"/>
                </a:cubicBezTo>
              </a:path>
            </a:pathLst>
          </a:custGeom>
          <a:noFill/>
          <a:ln w="9525">
            <a:solidFill>
              <a:schemeClr val="tx1"/>
            </a:solidFill>
            <a:round/>
            <a:headEnd/>
            <a:tailEnd type="triangle" w="med" len="med"/>
          </a:ln>
        </p:spPr>
        <p:txBody>
          <a:bodyPr/>
          <a:lstStyle/>
          <a:p>
            <a:endParaRPr lang="en-US"/>
          </a:p>
        </p:txBody>
      </p:sp>
      <p:sp>
        <p:nvSpPr>
          <p:cNvPr id="64522" name="TextBox 16"/>
          <p:cNvSpPr txBox="1">
            <a:spLocks noChangeArrowheads="1"/>
          </p:cNvSpPr>
          <p:nvPr/>
        </p:nvSpPr>
        <p:spPr bwMode="auto">
          <a:xfrm>
            <a:off x="122238" y="1706563"/>
            <a:ext cx="1330325" cy="1108075"/>
          </a:xfrm>
          <a:prstGeom prst="rect">
            <a:avLst/>
          </a:prstGeom>
          <a:noFill/>
          <a:ln w="9525">
            <a:solidFill>
              <a:srgbClr val="000000"/>
            </a:solidFill>
            <a:miter lim="800000"/>
            <a:headEnd/>
            <a:tailEnd/>
          </a:ln>
        </p:spPr>
        <p:txBody>
          <a:bodyPr>
            <a:spAutoFit/>
          </a:bodyPr>
          <a:lstStyle/>
          <a:p>
            <a:r>
              <a:rPr lang="en-US" sz="1100" dirty="0"/>
              <a:t>e.g. if </a:t>
            </a:r>
            <a:r>
              <a:rPr lang="en-US" sz="1100" dirty="0" err="1"/>
              <a:t>Ack</a:t>
            </a:r>
            <a:r>
              <a:rPr lang="en-US" sz="1100" dirty="0"/>
              <a:t> 3 </a:t>
            </a:r>
          </a:p>
          <a:p>
            <a:pPr algn="ctr"/>
            <a:r>
              <a:rPr lang="en-US" sz="1100" dirty="0"/>
              <a:t>Then packets 2,</a:t>
            </a:r>
          </a:p>
          <a:p>
            <a:pPr algn="ctr"/>
            <a:r>
              <a:rPr lang="en-US" sz="1100" dirty="0"/>
              <a:t>1,0,…, arrived</a:t>
            </a:r>
          </a:p>
          <a:p>
            <a:r>
              <a:rPr lang="en-US" sz="1100" b="1" i="1" dirty="0">
                <a:solidFill>
                  <a:srgbClr val="3366FF"/>
                </a:solidFill>
              </a:rPr>
              <a:t>What is the benefit of this while loop?</a:t>
            </a:r>
          </a:p>
        </p:txBody>
      </p:sp>
      <p:sp>
        <p:nvSpPr>
          <p:cNvPr id="64523" name="Oval 17"/>
          <p:cNvSpPr>
            <a:spLocks noChangeArrowheads="1"/>
          </p:cNvSpPr>
          <p:nvPr/>
        </p:nvSpPr>
        <p:spPr bwMode="auto">
          <a:xfrm>
            <a:off x="2003425" y="2136775"/>
            <a:ext cx="4519613" cy="371475"/>
          </a:xfrm>
          <a:prstGeom prst="ellipse">
            <a:avLst/>
          </a:prstGeom>
          <a:noFill/>
          <a:ln w="9525">
            <a:solidFill>
              <a:srgbClr val="FF3300"/>
            </a:solidFill>
            <a:round/>
            <a:headEnd/>
            <a:tailEnd/>
          </a:ln>
        </p:spPr>
        <p:txBody>
          <a:bodyPr/>
          <a:lstStyle/>
          <a:p>
            <a:pPr algn="ctr"/>
            <a:endParaRPr lang="en-US"/>
          </a:p>
        </p:txBody>
      </p:sp>
      <p:sp>
        <p:nvSpPr>
          <p:cNvPr id="64524" name="TextBox 18"/>
          <p:cNvSpPr txBox="1">
            <a:spLocks noChangeArrowheads="1"/>
          </p:cNvSpPr>
          <p:nvPr/>
        </p:nvSpPr>
        <p:spPr bwMode="auto">
          <a:xfrm>
            <a:off x="6916738" y="2160588"/>
            <a:ext cx="2114550" cy="1108075"/>
          </a:xfrm>
          <a:prstGeom prst="rect">
            <a:avLst/>
          </a:prstGeom>
          <a:noFill/>
          <a:ln w="9525">
            <a:solidFill>
              <a:schemeClr val="tx1"/>
            </a:solidFill>
            <a:miter lim="800000"/>
            <a:headEnd/>
            <a:tailEnd/>
          </a:ln>
        </p:spPr>
        <p:txBody>
          <a:bodyPr>
            <a:spAutoFit/>
          </a:bodyPr>
          <a:lstStyle/>
          <a:p>
            <a:pPr marL="117475" indent="-117475">
              <a:buFont typeface="Arial" charset="0"/>
              <a:buChar char="•"/>
            </a:pPr>
            <a:r>
              <a:rPr lang="en-US" sz="1100" dirty="0"/>
              <a:t>Advance </a:t>
            </a:r>
            <a:r>
              <a:rPr lang="en-US" sz="1100" b="1" i="1" u="sng" dirty="0"/>
              <a:t>lower end</a:t>
            </a:r>
            <a:r>
              <a:rPr lang="en-US" sz="1100" dirty="0"/>
              <a:t> of </a:t>
            </a:r>
          </a:p>
          <a:p>
            <a:pPr marL="117475" indent="-117475"/>
            <a:r>
              <a:rPr lang="en-US" sz="1100" dirty="0"/>
              <a:t>	Sender</a:t>
            </a:r>
            <a:r>
              <a:rPr lang="ja-JP" altLang="en-US" sz="1100"/>
              <a:t>’</a:t>
            </a:r>
            <a:r>
              <a:rPr lang="en-US" altLang="ja-JP" sz="1100" dirty="0"/>
              <a:t>s  window until it hits </a:t>
            </a:r>
            <a:r>
              <a:rPr lang="en-US" altLang="ja-JP" sz="1100" i="1" dirty="0"/>
              <a:t>r.ack</a:t>
            </a:r>
          </a:p>
          <a:p>
            <a:pPr marL="117475" indent="-117475"/>
            <a:r>
              <a:rPr lang="en-US" sz="1100" dirty="0">
                <a:sym typeface="Symbol" pitchFamily="18" charset="2"/>
              </a:rPr>
              <a:t></a:t>
            </a:r>
            <a:r>
              <a:rPr lang="en-US" sz="1100" dirty="0"/>
              <a:t>Reduce sender</a:t>
            </a:r>
            <a:r>
              <a:rPr lang="ja-JP" altLang="en-US" sz="1100"/>
              <a:t>’</a:t>
            </a:r>
            <a:r>
              <a:rPr lang="en-US" altLang="ja-JP" sz="1100" dirty="0"/>
              <a:t>s</a:t>
            </a:r>
          </a:p>
          <a:p>
            <a:pPr marL="117475" indent="-117475"/>
            <a:r>
              <a:rPr lang="en-US" sz="1100" dirty="0"/>
              <a:t>	window</a:t>
            </a:r>
          </a:p>
          <a:p>
            <a:pPr marL="117475" indent="-117475"/>
            <a:r>
              <a:rPr lang="en-US" sz="1100" dirty="0">
                <a:sym typeface="Symbol" pitchFamily="18" charset="2"/>
              </a:rPr>
              <a:t>Free more buffers</a:t>
            </a:r>
            <a:endParaRPr lang="en-US" sz="1100" dirty="0"/>
          </a:p>
        </p:txBody>
      </p:sp>
      <p:sp>
        <p:nvSpPr>
          <p:cNvPr id="64525" name="Freeform 19"/>
          <p:cNvSpPr>
            <a:spLocks noChangeArrowheads="1"/>
          </p:cNvSpPr>
          <p:nvPr/>
        </p:nvSpPr>
        <p:spPr bwMode="auto">
          <a:xfrm rot="2350774" flipV="1">
            <a:off x="6403975" y="2527300"/>
            <a:ext cx="642938" cy="101600"/>
          </a:xfrm>
          <a:custGeom>
            <a:avLst/>
            <a:gdLst>
              <a:gd name="T0" fmla="*/ 0 w 1513755"/>
              <a:gd name="T1" fmla="*/ 0 h 315046"/>
              <a:gd name="T2" fmla="*/ 0 w 1513755"/>
              <a:gd name="T3" fmla="*/ 0 h 315046"/>
              <a:gd name="T4" fmla="*/ 0 w 1513755"/>
              <a:gd name="T5" fmla="*/ 0 h 315046"/>
              <a:gd name="T6" fmla="*/ 0 w 1513755"/>
              <a:gd name="T7" fmla="*/ 0 h 315046"/>
              <a:gd name="T8" fmla="*/ 0 60000 65536"/>
              <a:gd name="T9" fmla="*/ 0 60000 65536"/>
              <a:gd name="T10" fmla="*/ 0 60000 65536"/>
              <a:gd name="T11" fmla="*/ 0 60000 65536"/>
              <a:gd name="T12" fmla="*/ 0 w 1513755"/>
              <a:gd name="T13" fmla="*/ 0 h 315046"/>
              <a:gd name="T14" fmla="*/ 1513755 w 1513755"/>
              <a:gd name="T15" fmla="*/ 315046 h 315046"/>
            </a:gdLst>
            <a:ahLst/>
            <a:cxnLst>
              <a:cxn ang="T8">
                <a:pos x="T0" y="T1"/>
              </a:cxn>
              <a:cxn ang="T9">
                <a:pos x="T2" y="T3"/>
              </a:cxn>
              <a:cxn ang="T10">
                <a:pos x="T4" y="T5"/>
              </a:cxn>
              <a:cxn ang="T11">
                <a:pos x="T6" y="T7"/>
              </a:cxn>
            </a:cxnLst>
            <a:rect l="T12" t="T13" r="T14" b="T15"/>
            <a:pathLst>
              <a:path w="1513755" h="315046">
                <a:moveTo>
                  <a:pt x="1513755" y="0"/>
                </a:moveTo>
                <a:cubicBezTo>
                  <a:pt x="1220481" y="19210"/>
                  <a:pt x="927207" y="38420"/>
                  <a:pt x="845244" y="69156"/>
                </a:cubicBezTo>
                <a:cubicBezTo>
                  <a:pt x="763281" y="99892"/>
                  <a:pt x="1162850" y="143435"/>
                  <a:pt x="1021976" y="184417"/>
                </a:cubicBezTo>
                <a:cubicBezTo>
                  <a:pt x="881102" y="225399"/>
                  <a:pt x="440551" y="270222"/>
                  <a:pt x="0" y="315046"/>
                </a:cubicBezTo>
              </a:path>
            </a:pathLst>
          </a:custGeom>
          <a:noFill/>
          <a:ln w="9525">
            <a:solidFill>
              <a:schemeClr val="tx1"/>
            </a:solidFill>
            <a:round/>
            <a:headEnd/>
            <a:tailEnd type="triangle" w="med" len="med"/>
          </a:ln>
        </p:spPr>
        <p:txBody>
          <a:bodyPr/>
          <a:lstStyle/>
          <a:p>
            <a:endParaRPr lang="en-US"/>
          </a:p>
        </p:txBody>
      </p:sp>
      <p:sp>
        <p:nvSpPr>
          <p:cNvPr id="64526" name="Oval 17"/>
          <p:cNvSpPr>
            <a:spLocks noChangeArrowheads="1"/>
          </p:cNvSpPr>
          <p:nvPr/>
        </p:nvSpPr>
        <p:spPr bwMode="auto">
          <a:xfrm>
            <a:off x="2157413" y="1282700"/>
            <a:ext cx="4710112" cy="327025"/>
          </a:xfrm>
          <a:prstGeom prst="ellipse">
            <a:avLst/>
          </a:prstGeom>
          <a:noFill/>
          <a:ln w="9525">
            <a:solidFill>
              <a:srgbClr val="FF3300"/>
            </a:solidFill>
            <a:round/>
            <a:headEnd/>
            <a:tailEnd/>
          </a:ln>
        </p:spPr>
        <p:txBody>
          <a:bodyPr/>
          <a:lstStyle/>
          <a:p>
            <a:pPr algn="ctr"/>
            <a:endParaRPr lang="en-US"/>
          </a:p>
        </p:txBody>
      </p:sp>
      <p:sp>
        <p:nvSpPr>
          <p:cNvPr id="64527" name="TextBox 18"/>
          <p:cNvSpPr txBox="1">
            <a:spLocks noChangeArrowheads="1"/>
          </p:cNvSpPr>
          <p:nvPr/>
        </p:nvSpPr>
        <p:spPr bwMode="auto">
          <a:xfrm>
            <a:off x="7291388" y="944563"/>
            <a:ext cx="1711325" cy="768350"/>
          </a:xfrm>
          <a:prstGeom prst="rect">
            <a:avLst/>
          </a:prstGeom>
          <a:noFill/>
          <a:ln w="9525">
            <a:solidFill>
              <a:schemeClr val="tx1"/>
            </a:solidFill>
            <a:miter lim="800000"/>
            <a:headEnd/>
            <a:tailEnd/>
          </a:ln>
        </p:spPr>
        <p:txBody>
          <a:bodyPr>
            <a:spAutoFit/>
          </a:bodyPr>
          <a:lstStyle/>
          <a:p>
            <a:pPr marL="117475" indent="-117475">
              <a:buFont typeface="Arial" charset="0"/>
              <a:buChar char="•"/>
            </a:pPr>
            <a:r>
              <a:rPr lang="en-US" sz="1100"/>
              <a:t>Outstanding packets </a:t>
            </a:r>
          </a:p>
          <a:p>
            <a:pPr marL="117475" indent="-117475"/>
            <a:r>
              <a:rPr lang="en-US" sz="1100"/>
              <a:t>	are between </a:t>
            </a:r>
            <a:r>
              <a:rPr lang="en-US" sz="1100" b="1"/>
              <a:t>ack_expected</a:t>
            </a:r>
            <a:r>
              <a:rPr lang="en-US" sz="1100"/>
              <a:t> and</a:t>
            </a:r>
          </a:p>
          <a:p>
            <a:pPr marL="117475" indent="-117475"/>
            <a:r>
              <a:rPr lang="en-US" sz="1100" b="1"/>
              <a:t>	next_frame_to_send</a:t>
            </a:r>
          </a:p>
        </p:txBody>
      </p:sp>
      <p:sp>
        <p:nvSpPr>
          <p:cNvPr id="64528" name="Freeform 19"/>
          <p:cNvSpPr>
            <a:spLocks noChangeArrowheads="1"/>
          </p:cNvSpPr>
          <p:nvPr/>
        </p:nvSpPr>
        <p:spPr bwMode="auto">
          <a:xfrm rot="908682">
            <a:off x="6935788" y="1011238"/>
            <a:ext cx="319087" cy="500062"/>
          </a:xfrm>
          <a:custGeom>
            <a:avLst/>
            <a:gdLst>
              <a:gd name="T0" fmla="*/ 0 w 1513755"/>
              <a:gd name="T1" fmla="*/ 0 h 315046"/>
              <a:gd name="T2" fmla="*/ 0 w 1513755"/>
              <a:gd name="T3" fmla="*/ 2147483647 h 315046"/>
              <a:gd name="T4" fmla="*/ 0 w 1513755"/>
              <a:gd name="T5" fmla="*/ 2147483647 h 315046"/>
              <a:gd name="T6" fmla="*/ 0 w 1513755"/>
              <a:gd name="T7" fmla="*/ 2147483647 h 315046"/>
              <a:gd name="T8" fmla="*/ 0 60000 65536"/>
              <a:gd name="T9" fmla="*/ 0 60000 65536"/>
              <a:gd name="T10" fmla="*/ 0 60000 65536"/>
              <a:gd name="T11" fmla="*/ 0 60000 65536"/>
              <a:gd name="T12" fmla="*/ 0 w 1513755"/>
              <a:gd name="T13" fmla="*/ 0 h 315046"/>
              <a:gd name="T14" fmla="*/ 1513755 w 1513755"/>
              <a:gd name="T15" fmla="*/ 315046 h 315046"/>
            </a:gdLst>
            <a:ahLst/>
            <a:cxnLst>
              <a:cxn ang="T8">
                <a:pos x="T0" y="T1"/>
              </a:cxn>
              <a:cxn ang="T9">
                <a:pos x="T2" y="T3"/>
              </a:cxn>
              <a:cxn ang="T10">
                <a:pos x="T4" y="T5"/>
              </a:cxn>
              <a:cxn ang="T11">
                <a:pos x="T6" y="T7"/>
              </a:cxn>
            </a:cxnLst>
            <a:rect l="T12" t="T13" r="T14" b="T15"/>
            <a:pathLst>
              <a:path w="1513755" h="315046">
                <a:moveTo>
                  <a:pt x="1513755" y="0"/>
                </a:moveTo>
                <a:cubicBezTo>
                  <a:pt x="1220481" y="19210"/>
                  <a:pt x="927207" y="38420"/>
                  <a:pt x="845244" y="69156"/>
                </a:cubicBezTo>
                <a:cubicBezTo>
                  <a:pt x="763281" y="99892"/>
                  <a:pt x="1162850" y="143435"/>
                  <a:pt x="1021976" y="184417"/>
                </a:cubicBezTo>
                <a:cubicBezTo>
                  <a:pt x="881102" y="225399"/>
                  <a:pt x="440551" y="270222"/>
                  <a:pt x="0" y="315046"/>
                </a:cubicBezTo>
              </a:path>
            </a:pathLst>
          </a:custGeom>
          <a:noFill/>
          <a:ln w="9525">
            <a:solidFill>
              <a:schemeClr val="tx1"/>
            </a:solidFill>
            <a:round/>
            <a:headEnd/>
            <a:tailEnd type="triangle" w="med" len="med"/>
          </a:ln>
        </p:spPr>
        <p:txBody>
          <a:bodyPr/>
          <a:lstStyle/>
          <a:p>
            <a:endParaRPr lang="en-US"/>
          </a:p>
        </p:txBody>
      </p:sp>
      <p:sp>
        <p:nvSpPr>
          <p:cNvPr id="64531" name="Rounded Rectangle 5"/>
          <p:cNvSpPr>
            <a:spLocks noChangeArrowheads="1"/>
          </p:cNvSpPr>
          <p:nvPr/>
        </p:nvSpPr>
        <p:spPr bwMode="auto">
          <a:xfrm>
            <a:off x="1655763" y="3887788"/>
            <a:ext cx="6470650" cy="655637"/>
          </a:xfrm>
          <a:prstGeom prst="roundRect">
            <a:avLst>
              <a:gd name="adj" fmla="val 16667"/>
            </a:avLst>
          </a:prstGeom>
          <a:noFill/>
          <a:ln w="9525">
            <a:solidFill>
              <a:srgbClr val="FF3300"/>
            </a:solidFill>
            <a:round/>
            <a:headEnd/>
            <a:tailEnd/>
          </a:ln>
        </p:spPr>
        <p:txBody>
          <a:bodyPr/>
          <a:lstStyle/>
          <a:p>
            <a:pPr algn="ctr"/>
            <a:endParaRPr lang="en-US"/>
          </a:p>
        </p:txBody>
      </p:sp>
      <p:sp>
        <p:nvSpPr>
          <p:cNvPr id="64533" name="TextBox 16"/>
          <p:cNvSpPr txBox="1">
            <a:spLocks noChangeArrowheads="1"/>
          </p:cNvSpPr>
          <p:nvPr/>
        </p:nvSpPr>
        <p:spPr bwMode="auto">
          <a:xfrm>
            <a:off x="5618163" y="4605338"/>
            <a:ext cx="3525837" cy="600075"/>
          </a:xfrm>
          <a:prstGeom prst="rect">
            <a:avLst/>
          </a:prstGeom>
          <a:noFill/>
          <a:ln w="9525">
            <a:solidFill>
              <a:schemeClr val="tx1"/>
            </a:solidFill>
            <a:miter lim="800000"/>
            <a:headEnd/>
            <a:tailEnd/>
          </a:ln>
        </p:spPr>
        <p:txBody>
          <a:bodyPr>
            <a:spAutoFit/>
          </a:bodyPr>
          <a:lstStyle/>
          <a:p>
            <a:pPr marL="112713" indent="-112713">
              <a:buFont typeface="Arial" charset="0"/>
              <a:buChar char="•"/>
            </a:pPr>
            <a:r>
              <a:rPr lang="en-US" sz="1100"/>
              <a:t>Assume timeout because of frame loss</a:t>
            </a:r>
          </a:p>
          <a:p>
            <a:pPr marL="112713" indent="-112713">
              <a:buFont typeface="Arial" charset="0"/>
              <a:buChar char="•"/>
            </a:pPr>
            <a:r>
              <a:rPr lang="en-US" sz="1100"/>
              <a:t>Retransmit all frames </a:t>
            </a:r>
            <a:r>
              <a:rPr lang="en-US" sz="1100" b="1" i="1"/>
              <a:t>starting</a:t>
            </a:r>
            <a:r>
              <a:rPr lang="en-US" sz="1100"/>
              <a:t> from the </a:t>
            </a:r>
            <a:r>
              <a:rPr lang="en-US" sz="1100" b="1" i="1"/>
              <a:t>last ACKed</a:t>
            </a:r>
            <a:r>
              <a:rPr lang="en-US" sz="1100"/>
              <a:t> frame because receiver has window size one</a:t>
            </a:r>
          </a:p>
        </p:txBody>
      </p:sp>
      <p:sp>
        <p:nvSpPr>
          <p:cNvPr id="64534" name="Freeform 19"/>
          <p:cNvSpPr>
            <a:spLocks noChangeArrowheads="1"/>
          </p:cNvSpPr>
          <p:nvPr/>
        </p:nvSpPr>
        <p:spPr bwMode="auto">
          <a:xfrm rot="2350774">
            <a:off x="4926013" y="4662488"/>
            <a:ext cx="738187" cy="147637"/>
          </a:xfrm>
          <a:custGeom>
            <a:avLst/>
            <a:gdLst>
              <a:gd name="T0" fmla="*/ 0 w 1513755"/>
              <a:gd name="T1" fmla="*/ 0 h 315046"/>
              <a:gd name="T2" fmla="*/ 0 w 1513755"/>
              <a:gd name="T3" fmla="*/ 0 h 315046"/>
              <a:gd name="T4" fmla="*/ 0 w 1513755"/>
              <a:gd name="T5" fmla="*/ 0 h 315046"/>
              <a:gd name="T6" fmla="*/ 0 w 1513755"/>
              <a:gd name="T7" fmla="*/ 0 h 315046"/>
              <a:gd name="T8" fmla="*/ 0 60000 65536"/>
              <a:gd name="T9" fmla="*/ 0 60000 65536"/>
              <a:gd name="T10" fmla="*/ 0 60000 65536"/>
              <a:gd name="T11" fmla="*/ 0 60000 65536"/>
              <a:gd name="T12" fmla="*/ 0 w 1513755"/>
              <a:gd name="T13" fmla="*/ 0 h 315046"/>
              <a:gd name="T14" fmla="*/ 1513755 w 1513755"/>
              <a:gd name="T15" fmla="*/ 315046 h 315046"/>
            </a:gdLst>
            <a:ahLst/>
            <a:cxnLst>
              <a:cxn ang="T8">
                <a:pos x="T0" y="T1"/>
              </a:cxn>
              <a:cxn ang="T9">
                <a:pos x="T2" y="T3"/>
              </a:cxn>
              <a:cxn ang="T10">
                <a:pos x="T4" y="T5"/>
              </a:cxn>
              <a:cxn ang="T11">
                <a:pos x="T6" y="T7"/>
              </a:cxn>
            </a:cxnLst>
            <a:rect l="T12" t="T13" r="T14" b="T15"/>
            <a:pathLst>
              <a:path w="1513755" h="315046">
                <a:moveTo>
                  <a:pt x="1513755" y="0"/>
                </a:moveTo>
                <a:cubicBezTo>
                  <a:pt x="1220481" y="19210"/>
                  <a:pt x="927207" y="38420"/>
                  <a:pt x="845244" y="69156"/>
                </a:cubicBezTo>
                <a:cubicBezTo>
                  <a:pt x="763281" y="99892"/>
                  <a:pt x="1162850" y="143435"/>
                  <a:pt x="1021976" y="184417"/>
                </a:cubicBezTo>
                <a:cubicBezTo>
                  <a:pt x="881102" y="225399"/>
                  <a:pt x="440551" y="270222"/>
                  <a:pt x="0" y="315046"/>
                </a:cubicBezTo>
              </a:path>
            </a:pathLst>
          </a:custGeom>
          <a:noFill/>
          <a:ln w="9525">
            <a:solidFill>
              <a:schemeClr val="tx1"/>
            </a:solidFill>
            <a:round/>
            <a:headEnd/>
            <a:tailEnd type="triangle" w="med" len="med"/>
          </a:ln>
        </p:spPr>
        <p:txBody>
          <a:bodyPr/>
          <a:lstStyle/>
          <a:p>
            <a:endParaRPr 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2057400"/>
            <a:ext cx="7848600" cy="4572000"/>
          </a:xfrm>
        </p:spPr>
        <p:txBody>
          <a:bodyPr>
            <a:normAutofit/>
          </a:bodyPr>
          <a:lstStyle/>
          <a:p>
            <a:pPr>
              <a:defRPr/>
            </a:pPr>
            <a:r>
              <a:rPr lang="en-US" sz="2800" dirty="0">
                <a:ea typeface="ＭＳ Ｐゴシック" pitchFamily="34" charset="-128"/>
              </a:rPr>
              <a:t>Maximum Sender window size (maximum outstanding frames) </a:t>
            </a:r>
            <a:r>
              <a:rPr lang="en-US" sz="2800" b="1" i="1" u="sng" dirty="0">
                <a:ea typeface="ＭＳ Ｐゴシック" pitchFamily="34" charset="-128"/>
              </a:rPr>
              <a:t>must be</a:t>
            </a:r>
            <a:r>
              <a:rPr lang="en-US" sz="2800" dirty="0">
                <a:ea typeface="ＭＳ Ｐゴシック" pitchFamily="34" charset="-128"/>
              </a:rPr>
              <a:t> MAX_SEQ(2^m-1) and </a:t>
            </a:r>
            <a:r>
              <a:rPr lang="en-US" sz="2800" b="1" i="1" u="sng" dirty="0">
                <a:ea typeface="ＭＳ Ｐゴシック" pitchFamily="34" charset="-128"/>
              </a:rPr>
              <a:t>not</a:t>
            </a:r>
            <a:r>
              <a:rPr lang="en-US" sz="2800" dirty="0">
                <a:ea typeface="ＭＳ Ｐゴシック" pitchFamily="34" charset="-128"/>
              </a:rPr>
              <a:t> MAX_SEQ+1</a:t>
            </a:r>
            <a:endParaRPr lang="en-US" dirty="0"/>
          </a:p>
          <a:p>
            <a:endParaRPr lang="en-US" dirty="0"/>
          </a:p>
        </p:txBody>
      </p:sp>
      <p:sp>
        <p:nvSpPr>
          <p:cNvPr id="4" name="Rectangle 2">
            <a:extLst>
              <a:ext uri="{FF2B5EF4-FFF2-40B4-BE49-F238E27FC236}">
                <a16:creationId xmlns:a16="http://schemas.microsoft.com/office/drawing/2014/main" id="{5F4DAC67-84C2-4AE2-A234-2D35BE2055AB}"/>
              </a:ext>
            </a:extLst>
          </p:cNvPr>
          <p:cNvSpPr>
            <a:spLocks noGrp="1" noChangeArrowheads="1"/>
          </p:cNvSpPr>
          <p:nvPr>
            <p:ph type="title"/>
          </p:nvPr>
        </p:nvSpPr>
        <p:spPr>
          <a:xfrm>
            <a:off x="526774" y="241852"/>
            <a:ext cx="8356600" cy="1143000"/>
          </a:xfrm>
        </p:spPr>
        <p:txBody>
          <a:bodyPr>
            <a:normAutofit fontScale="90000"/>
          </a:bodyPr>
          <a:lstStyle/>
          <a:p>
            <a:pPr eaLnBrk="1" hangingPunct="1">
              <a:defRPr/>
            </a:pPr>
            <a:r>
              <a:rPr lang="en-US" sz="4000" dirty="0">
                <a:solidFill>
                  <a:schemeClr val="accent2">
                    <a:lumMod val="75000"/>
                  </a:schemeClr>
                </a:solidFill>
                <a:ea typeface="+mj-ea"/>
                <a:cs typeface="+mj-cs"/>
              </a:rPr>
              <a:t>Sliding Window Protocol Using Go Back N</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a:xfrm>
            <a:off x="554038" y="0"/>
            <a:ext cx="8589962" cy="954088"/>
          </a:xfrm>
        </p:spPr>
        <p:txBody>
          <a:bodyPr/>
          <a:lstStyle/>
          <a:p>
            <a:pPr eaLnBrk="1" hangingPunct="1"/>
            <a:r>
              <a:rPr lang="en-US" sz="2800" dirty="0">
                <a:solidFill>
                  <a:schemeClr val="accent2">
                    <a:lumMod val="75000"/>
                  </a:schemeClr>
                </a:solidFill>
                <a:ea typeface="ＭＳ Ｐゴシック" pitchFamily="34" charset="-128"/>
              </a:rPr>
              <a:t>A Sliding Window Protocol Using Selective Repeat</a:t>
            </a:r>
            <a:endParaRPr lang="en-US" sz="3200" dirty="0">
              <a:solidFill>
                <a:schemeClr val="accent2">
                  <a:lumMod val="75000"/>
                </a:schemeClr>
              </a:solidFill>
              <a:ea typeface="ＭＳ Ｐゴシック" pitchFamily="34" charset="-128"/>
            </a:endParaRPr>
          </a:p>
        </p:txBody>
      </p:sp>
      <p:sp>
        <p:nvSpPr>
          <p:cNvPr id="68613" name="Slide Number Placeholder 6"/>
          <p:cNvSpPr>
            <a:spLocks noGrp="1"/>
          </p:cNvSpPr>
          <p:nvPr>
            <p:ph type="sldNum" sz="quarter" idx="12"/>
          </p:nvPr>
        </p:nvSpPr>
        <p:spPr>
          <a:noFill/>
        </p:spPr>
        <p:txBody>
          <a:bodyPr/>
          <a:lstStyle/>
          <a:p>
            <a:fld id="{AFDECAD7-BE1E-4385-ABD8-B8A48781EF1F}" type="slidenum">
              <a:rPr lang="en-US" smtClean="0">
                <a:cs typeface="Arial" charset="0"/>
              </a:rPr>
              <a:pPr/>
              <a:t>15</a:t>
            </a:fld>
            <a:endParaRPr lang="en-US">
              <a:cs typeface="Arial" charset="0"/>
            </a:endParaRPr>
          </a:p>
        </p:txBody>
      </p:sp>
      <p:pic>
        <p:nvPicPr>
          <p:cNvPr id="68611" name="Picture 4" descr="3-19a"/>
          <p:cNvPicPr>
            <a:picLocks noChangeAspect="1" noChangeArrowheads="1"/>
          </p:cNvPicPr>
          <p:nvPr/>
        </p:nvPicPr>
        <p:blipFill>
          <a:blip r:embed="rId3" cstate="print"/>
          <a:srcRect b="41296"/>
          <a:stretch>
            <a:fillRect/>
          </a:stretch>
        </p:blipFill>
        <p:spPr bwMode="auto">
          <a:xfrm>
            <a:off x="2674938" y="1019175"/>
            <a:ext cx="6022975" cy="5353050"/>
          </a:xfrm>
          <a:prstGeom prst="rect">
            <a:avLst/>
          </a:prstGeom>
          <a:noFill/>
          <a:ln w="9525">
            <a:noFill/>
            <a:miter lim="800000"/>
            <a:headEnd/>
            <a:tailEnd/>
          </a:ln>
        </p:spPr>
      </p:pic>
      <p:sp>
        <p:nvSpPr>
          <p:cNvPr id="68612" name="Text Box 5"/>
          <p:cNvSpPr txBox="1">
            <a:spLocks noChangeArrowheads="1"/>
          </p:cNvSpPr>
          <p:nvPr/>
        </p:nvSpPr>
        <p:spPr bwMode="auto">
          <a:xfrm>
            <a:off x="6946900" y="6270625"/>
            <a:ext cx="1928813" cy="457200"/>
          </a:xfrm>
          <a:prstGeom prst="rect">
            <a:avLst/>
          </a:prstGeom>
          <a:noFill/>
          <a:ln w="9525">
            <a:noFill/>
            <a:miter lim="800000"/>
            <a:headEnd/>
            <a:tailEnd/>
          </a:ln>
        </p:spPr>
        <p:txBody>
          <a:bodyPr>
            <a:spAutoFit/>
          </a:bodyPr>
          <a:lstStyle/>
          <a:p>
            <a:pPr algn="ctr">
              <a:spcBef>
                <a:spcPct val="50000"/>
              </a:spcBef>
            </a:pPr>
            <a:r>
              <a:rPr lang="en-US" sz="2400">
                <a:latin typeface="Times New Roman" pitchFamily="18" charset="0"/>
              </a:rPr>
              <a:t>Continued </a:t>
            </a:r>
            <a:r>
              <a:rPr lang="en-US" sz="2400">
                <a:latin typeface="Times New Roman" pitchFamily="18" charset="0"/>
                <a:sym typeface="Wingdings" pitchFamily="2" charset="2"/>
              </a:rPr>
              <a:t></a:t>
            </a:r>
          </a:p>
        </p:txBody>
      </p:sp>
      <p:sp>
        <p:nvSpPr>
          <p:cNvPr id="68614" name="Oval 5"/>
          <p:cNvSpPr>
            <a:spLocks noChangeArrowheads="1"/>
          </p:cNvSpPr>
          <p:nvPr/>
        </p:nvSpPr>
        <p:spPr bwMode="auto">
          <a:xfrm>
            <a:off x="2566988" y="5094288"/>
            <a:ext cx="1544637" cy="215900"/>
          </a:xfrm>
          <a:prstGeom prst="ellipse">
            <a:avLst/>
          </a:prstGeom>
          <a:noFill/>
          <a:ln w="9525">
            <a:solidFill>
              <a:srgbClr val="FF0000"/>
            </a:solidFill>
            <a:round/>
            <a:headEnd/>
            <a:tailEnd/>
          </a:ln>
        </p:spPr>
        <p:txBody>
          <a:bodyPr/>
          <a:lstStyle/>
          <a:p>
            <a:pPr algn="ctr"/>
            <a:endParaRPr lang="en-US"/>
          </a:p>
        </p:txBody>
      </p:sp>
      <p:sp>
        <p:nvSpPr>
          <p:cNvPr id="68615" name="TextBox 18"/>
          <p:cNvSpPr txBox="1">
            <a:spLocks noChangeArrowheads="1"/>
          </p:cNvSpPr>
          <p:nvPr/>
        </p:nvSpPr>
        <p:spPr bwMode="auto">
          <a:xfrm>
            <a:off x="236538" y="3986213"/>
            <a:ext cx="1746250" cy="600075"/>
          </a:xfrm>
          <a:prstGeom prst="rect">
            <a:avLst/>
          </a:prstGeom>
          <a:noFill/>
          <a:ln w="9525">
            <a:solidFill>
              <a:schemeClr val="tx1"/>
            </a:solidFill>
            <a:miter lim="800000"/>
            <a:headEnd/>
            <a:tailEnd/>
          </a:ln>
        </p:spPr>
        <p:txBody>
          <a:bodyPr>
            <a:spAutoFit/>
          </a:bodyPr>
          <a:lstStyle/>
          <a:p>
            <a:r>
              <a:rPr lang="en-US" sz="1100"/>
              <a:t>If frame type is </a:t>
            </a:r>
            <a:r>
              <a:rPr lang="en-US" sz="1100" b="1" i="1" u="sng"/>
              <a:t>not</a:t>
            </a:r>
            <a:r>
              <a:rPr lang="en-US" sz="1100" b="1" i="1"/>
              <a:t> </a:t>
            </a:r>
            <a:r>
              <a:rPr lang="en-US" sz="1100" i="1"/>
              <a:t>data</a:t>
            </a:r>
            <a:r>
              <a:rPr lang="en-US" sz="1100"/>
              <a:t>, </a:t>
            </a:r>
            <a:r>
              <a:rPr lang="en-US" sz="1100" b="1"/>
              <a:t>s.seq</a:t>
            </a:r>
            <a:r>
              <a:rPr lang="en-US" sz="1100"/>
              <a:t> is </a:t>
            </a:r>
            <a:r>
              <a:rPr lang="en-US" sz="1100" b="1" i="1" u="sng"/>
              <a:t>ignored</a:t>
            </a:r>
          </a:p>
          <a:p>
            <a:r>
              <a:rPr lang="en-US" sz="1100">
                <a:sym typeface="Symbol" pitchFamily="18" charset="2"/>
              </a:rPr>
              <a:t> </a:t>
            </a:r>
            <a:r>
              <a:rPr lang="en-US" sz="1100"/>
              <a:t>We can put anything</a:t>
            </a:r>
          </a:p>
        </p:txBody>
      </p:sp>
      <p:sp>
        <p:nvSpPr>
          <p:cNvPr id="68616" name="Freeform 8"/>
          <p:cNvSpPr>
            <a:spLocks noChangeArrowheads="1"/>
          </p:cNvSpPr>
          <p:nvPr/>
        </p:nvSpPr>
        <p:spPr bwMode="auto">
          <a:xfrm rot="1006786">
            <a:off x="1909763" y="4597400"/>
            <a:ext cx="801687" cy="460375"/>
          </a:xfrm>
          <a:custGeom>
            <a:avLst/>
            <a:gdLst>
              <a:gd name="T0" fmla="*/ 0 w 376518"/>
              <a:gd name="T1" fmla="*/ 0 h 345781"/>
              <a:gd name="T2" fmla="*/ 2147483647 w 376518"/>
              <a:gd name="T3" fmla="*/ 2147483647 h 345781"/>
              <a:gd name="T4" fmla="*/ 2147483647 w 376518"/>
              <a:gd name="T5" fmla="*/ 2147483647 h 345781"/>
              <a:gd name="T6" fmla="*/ 2147483647 w 376518"/>
              <a:gd name="T7" fmla="*/ 2147483647 h 345781"/>
              <a:gd name="T8" fmla="*/ 0 60000 65536"/>
              <a:gd name="T9" fmla="*/ 0 60000 65536"/>
              <a:gd name="T10" fmla="*/ 0 60000 65536"/>
              <a:gd name="T11" fmla="*/ 0 60000 65536"/>
              <a:gd name="T12" fmla="*/ 0 w 376518"/>
              <a:gd name="T13" fmla="*/ 0 h 345781"/>
              <a:gd name="T14" fmla="*/ 376518 w 376518"/>
              <a:gd name="T15" fmla="*/ 345781 h 345781"/>
            </a:gdLst>
            <a:ahLst/>
            <a:cxnLst>
              <a:cxn ang="T8">
                <a:pos x="T0" y="T1"/>
              </a:cxn>
              <a:cxn ang="T9">
                <a:pos x="T2" y="T3"/>
              </a:cxn>
              <a:cxn ang="T10">
                <a:pos x="T4" y="T5"/>
              </a:cxn>
              <a:cxn ang="T11">
                <a:pos x="T6" y="T7"/>
              </a:cxn>
            </a:cxnLst>
            <a:rect l="T12" t="T13" r="T14" b="T15"/>
            <a:pathLst>
              <a:path w="376518" h="345781">
                <a:moveTo>
                  <a:pt x="0" y="0"/>
                </a:moveTo>
                <a:cubicBezTo>
                  <a:pt x="144716" y="42902"/>
                  <a:pt x="289432" y="85805"/>
                  <a:pt x="315045" y="122944"/>
                </a:cubicBezTo>
                <a:cubicBezTo>
                  <a:pt x="340658" y="160083"/>
                  <a:pt x="143436" y="185698"/>
                  <a:pt x="153681" y="222837"/>
                </a:cubicBezTo>
                <a:cubicBezTo>
                  <a:pt x="163926" y="259976"/>
                  <a:pt x="270222" y="302878"/>
                  <a:pt x="376518" y="345781"/>
                </a:cubicBezTo>
              </a:path>
            </a:pathLst>
          </a:custGeom>
          <a:noFill/>
          <a:ln w="9525">
            <a:solidFill>
              <a:schemeClr val="tx1"/>
            </a:solidFill>
            <a:round/>
            <a:headEnd/>
            <a:tailEnd type="triangle" w="med" len="med"/>
          </a:ln>
        </p:spPr>
        <p:txBody>
          <a:bodyPr/>
          <a:lstStyle/>
          <a:p>
            <a:endParaRPr lang="en-US"/>
          </a:p>
        </p:txBody>
      </p:sp>
      <p:sp>
        <p:nvSpPr>
          <p:cNvPr id="68617" name="Oval 9"/>
          <p:cNvSpPr>
            <a:spLocks noChangeArrowheads="1"/>
          </p:cNvSpPr>
          <p:nvPr/>
        </p:nvSpPr>
        <p:spPr bwMode="auto">
          <a:xfrm>
            <a:off x="2509838" y="1905000"/>
            <a:ext cx="2636837" cy="200025"/>
          </a:xfrm>
          <a:prstGeom prst="ellipse">
            <a:avLst/>
          </a:prstGeom>
          <a:noFill/>
          <a:ln w="9525">
            <a:solidFill>
              <a:srgbClr val="FF0000"/>
            </a:solidFill>
            <a:round/>
            <a:headEnd/>
            <a:tailEnd/>
          </a:ln>
        </p:spPr>
        <p:txBody>
          <a:bodyPr/>
          <a:lstStyle/>
          <a:p>
            <a:pPr algn="ctr"/>
            <a:endParaRPr lang="en-US"/>
          </a:p>
        </p:txBody>
      </p:sp>
      <p:sp>
        <p:nvSpPr>
          <p:cNvPr id="68618" name="TextBox 18"/>
          <p:cNvSpPr txBox="1">
            <a:spLocks noChangeArrowheads="1"/>
          </p:cNvSpPr>
          <p:nvPr/>
        </p:nvSpPr>
        <p:spPr bwMode="auto">
          <a:xfrm>
            <a:off x="122238" y="1227138"/>
            <a:ext cx="1744662" cy="431800"/>
          </a:xfrm>
          <a:prstGeom prst="rect">
            <a:avLst/>
          </a:prstGeom>
          <a:noFill/>
          <a:ln w="9525">
            <a:solidFill>
              <a:schemeClr val="tx1"/>
            </a:solidFill>
            <a:miter lim="800000"/>
            <a:headEnd/>
            <a:tailEnd/>
          </a:ln>
        </p:spPr>
        <p:txBody>
          <a:bodyPr>
            <a:spAutoFit/>
          </a:bodyPr>
          <a:lstStyle/>
          <a:p>
            <a:r>
              <a:rPr lang="en-US" sz="1100"/>
              <a:t>Window size is </a:t>
            </a:r>
            <a:r>
              <a:rPr lang="en-US" sz="1100" b="1"/>
              <a:t>half</a:t>
            </a:r>
            <a:r>
              <a:rPr lang="en-US" sz="1100"/>
              <a:t> of MAX_SEQ</a:t>
            </a:r>
          </a:p>
        </p:txBody>
      </p:sp>
      <p:sp>
        <p:nvSpPr>
          <p:cNvPr id="68619" name="Freeform 11"/>
          <p:cNvSpPr>
            <a:spLocks noChangeArrowheads="1"/>
          </p:cNvSpPr>
          <p:nvPr/>
        </p:nvSpPr>
        <p:spPr bwMode="auto">
          <a:xfrm>
            <a:off x="1852613" y="1460500"/>
            <a:ext cx="638175" cy="488950"/>
          </a:xfrm>
          <a:custGeom>
            <a:avLst/>
            <a:gdLst>
              <a:gd name="T0" fmla="*/ 0 w 376518"/>
              <a:gd name="T1" fmla="*/ 0 h 345781"/>
              <a:gd name="T2" fmla="*/ 2147483647 w 376518"/>
              <a:gd name="T3" fmla="*/ 2147483647 h 345781"/>
              <a:gd name="T4" fmla="*/ 2147483647 w 376518"/>
              <a:gd name="T5" fmla="*/ 2147483647 h 345781"/>
              <a:gd name="T6" fmla="*/ 2147483647 w 376518"/>
              <a:gd name="T7" fmla="*/ 2147483647 h 345781"/>
              <a:gd name="T8" fmla="*/ 0 60000 65536"/>
              <a:gd name="T9" fmla="*/ 0 60000 65536"/>
              <a:gd name="T10" fmla="*/ 0 60000 65536"/>
              <a:gd name="T11" fmla="*/ 0 60000 65536"/>
              <a:gd name="T12" fmla="*/ 0 w 376518"/>
              <a:gd name="T13" fmla="*/ 0 h 345781"/>
              <a:gd name="T14" fmla="*/ 376518 w 376518"/>
              <a:gd name="T15" fmla="*/ 345781 h 345781"/>
            </a:gdLst>
            <a:ahLst/>
            <a:cxnLst>
              <a:cxn ang="T8">
                <a:pos x="T0" y="T1"/>
              </a:cxn>
              <a:cxn ang="T9">
                <a:pos x="T2" y="T3"/>
              </a:cxn>
              <a:cxn ang="T10">
                <a:pos x="T4" y="T5"/>
              </a:cxn>
              <a:cxn ang="T11">
                <a:pos x="T6" y="T7"/>
              </a:cxn>
            </a:cxnLst>
            <a:rect l="T12" t="T13" r="T14" b="T15"/>
            <a:pathLst>
              <a:path w="376518" h="345781">
                <a:moveTo>
                  <a:pt x="0" y="0"/>
                </a:moveTo>
                <a:cubicBezTo>
                  <a:pt x="144716" y="42902"/>
                  <a:pt x="289432" y="85805"/>
                  <a:pt x="315045" y="122944"/>
                </a:cubicBezTo>
                <a:cubicBezTo>
                  <a:pt x="340658" y="160083"/>
                  <a:pt x="143436" y="185698"/>
                  <a:pt x="153681" y="222837"/>
                </a:cubicBezTo>
                <a:cubicBezTo>
                  <a:pt x="163926" y="259976"/>
                  <a:pt x="270222" y="302878"/>
                  <a:pt x="376518" y="345781"/>
                </a:cubicBezTo>
              </a:path>
            </a:pathLst>
          </a:custGeom>
          <a:noFill/>
          <a:ln w="9525">
            <a:solidFill>
              <a:schemeClr val="tx1"/>
            </a:solidFill>
            <a:round/>
            <a:headEnd/>
            <a:tailEnd type="triangle" w="med" len="med"/>
          </a:ln>
        </p:spPr>
        <p:txBody>
          <a:bodyPr/>
          <a:lstStyle/>
          <a:p>
            <a:endParaRPr lang="en-US"/>
          </a:p>
        </p:txBody>
      </p:sp>
      <p:sp>
        <p:nvSpPr>
          <p:cNvPr id="68620" name="TextBox 18"/>
          <p:cNvSpPr txBox="1">
            <a:spLocks noChangeArrowheads="1"/>
          </p:cNvSpPr>
          <p:nvPr/>
        </p:nvSpPr>
        <p:spPr bwMode="auto">
          <a:xfrm>
            <a:off x="115888" y="5132388"/>
            <a:ext cx="2157412" cy="1277937"/>
          </a:xfrm>
          <a:prstGeom prst="rect">
            <a:avLst/>
          </a:prstGeom>
          <a:noFill/>
          <a:ln w="9525">
            <a:solidFill>
              <a:schemeClr val="tx1"/>
            </a:solidFill>
            <a:miter lim="800000"/>
            <a:headEnd/>
            <a:tailEnd/>
          </a:ln>
        </p:spPr>
        <p:txBody>
          <a:bodyPr>
            <a:spAutoFit/>
          </a:bodyPr>
          <a:lstStyle/>
          <a:p>
            <a:pPr marL="120650" indent="-120650">
              <a:buFont typeface="Arial" charset="0"/>
              <a:buChar char="•"/>
            </a:pPr>
            <a:r>
              <a:rPr lang="en-US" sz="1100" b="1" i="1"/>
              <a:t>s.ack</a:t>
            </a:r>
            <a:r>
              <a:rPr lang="en-US" sz="1100"/>
              <a:t> contains the sequence number of the </a:t>
            </a:r>
            <a:r>
              <a:rPr lang="en-US" sz="1100" b="1" i="1" u="sng"/>
              <a:t>last received</a:t>
            </a:r>
            <a:r>
              <a:rPr lang="en-US" sz="1100"/>
              <a:t> frame in the </a:t>
            </a:r>
            <a:r>
              <a:rPr lang="en-US" sz="1100" b="1" i="1" u="sng"/>
              <a:t>contiguous</a:t>
            </a:r>
            <a:r>
              <a:rPr lang="en-US" sz="1100"/>
              <a:t> sequence of frames</a:t>
            </a:r>
          </a:p>
          <a:p>
            <a:pPr marL="120650" indent="-120650">
              <a:buFont typeface="Arial" charset="0"/>
              <a:buChar char="•"/>
            </a:pPr>
            <a:r>
              <a:rPr lang="en-US" sz="1100"/>
              <a:t>you can think of </a:t>
            </a:r>
            <a:r>
              <a:rPr lang="en-US" sz="1100" b="1" i="1"/>
              <a:t>s.ack</a:t>
            </a:r>
            <a:r>
              <a:rPr lang="en-US" sz="1100"/>
              <a:t> as </a:t>
            </a:r>
            <a:r>
              <a:rPr lang="en-US" sz="1100" b="1"/>
              <a:t>circular(frame_expected-1, MAX_SEQ)</a:t>
            </a:r>
          </a:p>
        </p:txBody>
      </p:sp>
      <p:sp>
        <p:nvSpPr>
          <p:cNvPr id="68621" name="Freeform 8"/>
          <p:cNvSpPr>
            <a:spLocks noChangeArrowheads="1"/>
          </p:cNvSpPr>
          <p:nvPr/>
        </p:nvSpPr>
        <p:spPr bwMode="auto">
          <a:xfrm rot="20773794" flipV="1">
            <a:off x="2205038" y="5362575"/>
            <a:ext cx="433387" cy="427038"/>
          </a:xfrm>
          <a:custGeom>
            <a:avLst/>
            <a:gdLst>
              <a:gd name="T0" fmla="*/ 0 w 376518"/>
              <a:gd name="T1" fmla="*/ 0 h 345781"/>
              <a:gd name="T2" fmla="*/ 1192018366 w 376518"/>
              <a:gd name="T3" fmla="*/ 2147483647 h 345781"/>
              <a:gd name="T4" fmla="*/ 581472133 w 376518"/>
              <a:gd name="T5" fmla="*/ 2147483647 h 345781"/>
              <a:gd name="T6" fmla="*/ 1424612641 w 376518"/>
              <a:gd name="T7" fmla="*/ 2147483647 h 345781"/>
              <a:gd name="T8" fmla="*/ 0 60000 65536"/>
              <a:gd name="T9" fmla="*/ 0 60000 65536"/>
              <a:gd name="T10" fmla="*/ 0 60000 65536"/>
              <a:gd name="T11" fmla="*/ 0 60000 65536"/>
              <a:gd name="T12" fmla="*/ 0 w 376518"/>
              <a:gd name="T13" fmla="*/ 0 h 345781"/>
              <a:gd name="T14" fmla="*/ 376518 w 376518"/>
              <a:gd name="T15" fmla="*/ 345781 h 345781"/>
            </a:gdLst>
            <a:ahLst/>
            <a:cxnLst>
              <a:cxn ang="T8">
                <a:pos x="T0" y="T1"/>
              </a:cxn>
              <a:cxn ang="T9">
                <a:pos x="T2" y="T3"/>
              </a:cxn>
              <a:cxn ang="T10">
                <a:pos x="T4" y="T5"/>
              </a:cxn>
              <a:cxn ang="T11">
                <a:pos x="T6" y="T7"/>
              </a:cxn>
            </a:cxnLst>
            <a:rect l="T12" t="T13" r="T14" b="T15"/>
            <a:pathLst>
              <a:path w="376518" h="345781">
                <a:moveTo>
                  <a:pt x="0" y="0"/>
                </a:moveTo>
                <a:cubicBezTo>
                  <a:pt x="144716" y="42902"/>
                  <a:pt x="289432" y="85805"/>
                  <a:pt x="315045" y="122944"/>
                </a:cubicBezTo>
                <a:cubicBezTo>
                  <a:pt x="340658" y="160083"/>
                  <a:pt x="143436" y="185698"/>
                  <a:pt x="153681" y="222837"/>
                </a:cubicBezTo>
                <a:cubicBezTo>
                  <a:pt x="163926" y="259976"/>
                  <a:pt x="270222" y="302878"/>
                  <a:pt x="376518" y="345781"/>
                </a:cubicBezTo>
              </a:path>
            </a:pathLst>
          </a:custGeom>
          <a:noFill/>
          <a:ln w="9525">
            <a:solidFill>
              <a:schemeClr val="tx1"/>
            </a:solidFill>
            <a:round/>
            <a:headEnd/>
            <a:tailEnd type="triangle" w="med" len="med"/>
          </a:ln>
        </p:spPr>
        <p:txBody>
          <a:bodyPr/>
          <a:lstStyle/>
          <a:p>
            <a:endParaRPr lang="en-US"/>
          </a:p>
        </p:txBody>
      </p:sp>
      <p:sp>
        <p:nvSpPr>
          <p:cNvPr id="68622" name="Oval 5"/>
          <p:cNvSpPr>
            <a:spLocks noChangeArrowheads="1"/>
          </p:cNvSpPr>
          <p:nvPr/>
        </p:nvSpPr>
        <p:spPr bwMode="auto">
          <a:xfrm>
            <a:off x="2574925" y="5232400"/>
            <a:ext cx="3795713" cy="192088"/>
          </a:xfrm>
          <a:prstGeom prst="ellipse">
            <a:avLst/>
          </a:prstGeom>
          <a:noFill/>
          <a:ln w="9525">
            <a:solidFill>
              <a:srgbClr val="FF0000"/>
            </a:solidFill>
            <a:round/>
            <a:headEnd/>
            <a:tailEnd/>
          </a:ln>
        </p:spPr>
        <p:txBody>
          <a:bodyPr/>
          <a:lstStyle/>
          <a:p>
            <a:pPr algn="ctr"/>
            <a:endParaRPr lang="en-US"/>
          </a:p>
        </p:txBody>
      </p:sp>
      <p:sp>
        <p:nvSpPr>
          <p:cNvPr id="68623" name="Oval 5"/>
          <p:cNvSpPr>
            <a:spLocks noChangeArrowheads="1"/>
          </p:cNvSpPr>
          <p:nvPr/>
        </p:nvSpPr>
        <p:spPr bwMode="auto">
          <a:xfrm>
            <a:off x="3500438" y="5422900"/>
            <a:ext cx="1114425" cy="206375"/>
          </a:xfrm>
          <a:prstGeom prst="ellipse">
            <a:avLst/>
          </a:prstGeom>
          <a:noFill/>
          <a:ln w="9525">
            <a:solidFill>
              <a:srgbClr val="FF0000"/>
            </a:solidFill>
            <a:round/>
            <a:headEnd/>
            <a:tailEnd/>
          </a:ln>
        </p:spPr>
        <p:txBody>
          <a:bodyPr/>
          <a:lstStyle/>
          <a:p>
            <a:pPr algn="ctr"/>
            <a:endParaRPr lang="en-US"/>
          </a:p>
        </p:txBody>
      </p:sp>
      <p:sp>
        <p:nvSpPr>
          <p:cNvPr id="68624" name="TextBox 18"/>
          <p:cNvSpPr txBox="1">
            <a:spLocks noChangeArrowheads="1"/>
          </p:cNvSpPr>
          <p:nvPr/>
        </p:nvSpPr>
        <p:spPr bwMode="auto">
          <a:xfrm>
            <a:off x="2435225" y="6257925"/>
            <a:ext cx="4660900" cy="600075"/>
          </a:xfrm>
          <a:prstGeom prst="rect">
            <a:avLst/>
          </a:prstGeom>
          <a:noFill/>
          <a:ln w="9525">
            <a:solidFill>
              <a:schemeClr val="tx1"/>
            </a:solidFill>
            <a:miter lim="800000"/>
            <a:headEnd/>
            <a:tailEnd/>
          </a:ln>
        </p:spPr>
        <p:txBody>
          <a:bodyPr>
            <a:spAutoFit/>
          </a:bodyPr>
          <a:lstStyle/>
          <a:p>
            <a:r>
              <a:rPr lang="en-US" sz="1100"/>
              <a:t>If the packet that we are sending now is a NAK, then clear </a:t>
            </a:r>
            <a:r>
              <a:rPr lang="en-US" sz="1100" b="1"/>
              <a:t>no_nak</a:t>
            </a:r>
            <a:r>
              <a:rPr lang="en-US" sz="1100"/>
              <a:t> This way if the next packet is NOT </a:t>
            </a:r>
            <a:r>
              <a:rPr lang="en-US" sz="1100" b="1"/>
              <a:t>frame_expected,</a:t>
            </a:r>
            <a:r>
              <a:rPr lang="en-US" sz="1100"/>
              <a:t> we will start the </a:t>
            </a:r>
            <a:r>
              <a:rPr lang="en-US" sz="1100" b="1"/>
              <a:t>ACK timer </a:t>
            </a:r>
            <a:r>
              <a:rPr lang="en-US" sz="1100"/>
              <a:t>instead of sending a NAK one more time</a:t>
            </a:r>
          </a:p>
        </p:txBody>
      </p:sp>
      <p:cxnSp>
        <p:nvCxnSpPr>
          <p:cNvPr id="68625" name="Straight Arrow Connector 19"/>
          <p:cNvCxnSpPr>
            <a:cxnSpLocks noChangeShapeType="1"/>
            <a:stCxn id="68624" idx="0"/>
            <a:endCxn id="68623" idx="5"/>
          </p:cNvCxnSpPr>
          <p:nvPr/>
        </p:nvCxnSpPr>
        <p:spPr bwMode="auto">
          <a:xfrm flipH="1" flipV="1">
            <a:off x="4451350" y="5599113"/>
            <a:ext cx="314325" cy="658812"/>
          </a:xfrm>
          <a:prstGeom prst="straightConnector1">
            <a:avLst/>
          </a:prstGeom>
          <a:noFill/>
          <a:ln w="9525">
            <a:solidFill>
              <a:schemeClr val="tx1"/>
            </a:solidFill>
            <a:round/>
            <a:headEnd/>
            <a:tailEnd type="triangle" w="med" len="med"/>
          </a:ln>
        </p:spPr>
      </p:cxnSp>
      <p:sp>
        <p:nvSpPr>
          <p:cNvPr id="18" name="Rectangle 17">
            <a:extLst>
              <a:ext uri="{FF2B5EF4-FFF2-40B4-BE49-F238E27FC236}">
                <a16:creationId xmlns:a16="http://schemas.microsoft.com/office/drawing/2014/main" id="{CA48C75B-79DB-4A48-A1EE-18D40CAF6A7C}"/>
              </a:ext>
            </a:extLst>
          </p:cNvPr>
          <p:cNvSpPr/>
          <p:nvPr/>
        </p:nvSpPr>
        <p:spPr>
          <a:xfrm>
            <a:off x="4305950" y="5243513"/>
            <a:ext cx="2151999" cy="179387"/>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r>
              <a:rPr lang="en-US" dirty="0"/>
              <a:t>);</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634" name="Picture 4" descr="3-19a"/>
          <p:cNvPicPr>
            <a:picLocks noChangeAspect="1" noChangeArrowheads="1"/>
          </p:cNvPicPr>
          <p:nvPr/>
        </p:nvPicPr>
        <p:blipFill>
          <a:blip r:embed="rId3" cstate="print"/>
          <a:srcRect t="58780"/>
          <a:stretch>
            <a:fillRect/>
          </a:stretch>
        </p:blipFill>
        <p:spPr bwMode="auto">
          <a:xfrm>
            <a:off x="287338" y="1103313"/>
            <a:ext cx="6797675" cy="4575175"/>
          </a:xfrm>
          <a:prstGeom prst="rect">
            <a:avLst/>
          </a:prstGeom>
          <a:noFill/>
          <a:ln w="9525">
            <a:noFill/>
            <a:miter lim="800000"/>
            <a:headEnd/>
            <a:tailEnd/>
          </a:ln>
        </p:spPr>
      </p:pic>
      <p:sp>
        <p:nvSpPr>
          <p:cNvPr id="69635" name="Text Box 5"/>
          <p:cNvSpPr txBox="1">
            <a:spLocks noChangeArrowheads="1"/>
          </p:cNvSpPr>
          <p:nvPr/>
        </p:nvSpPr>
        <p:spPr bwMode="auto">
          <a:xfrm>
            <a:off x="5737225" y="6350000"/>
            <a:ext cx="1928813" cy="457200"/>
          </a:xfrm>
          <a:prstGeom prst="rect">
            <a:avLst/>
          </a:prstGeom>
          <a:noFill/>
          <a:ln w="9525">
            <a:noFill/>
            <a:miter lim="800000"/>
            <a:headEnd/>
            <a:tailEnd/>
          </a:ln>
        </p:spPr>
        <p:txBody>
          <a:bodyPr>
            <a:spAutoFit/>
          </a:bodyPr>
          <a:lstStyle/>
          <a:p>
            <a:pPr algn="ctr">
              <a:spcBef>
                <a:spcPct val="50000"/>
              </a:spcBef>
            </a:pPr>
            <a:r>
              <a:rPr lang="en-US" sz="2400">
                <a:latin typeface="Times New Roman" pitchFamily="18" charset="0"/>
              </a:rPr>
              <a:t>Continued </a:t>
            </a:r>
            <a:r>
              <a:rPr lang="en-US" sz="2400">
                <a:latin typeface="Times New Roman" pitchFamily="18" charset="0"/>
                <a:sym typeface="Wingdings" pitchFamily="2" charset="2"/>
              </a:rPr>
              <a:t></a:t>
            </a:r>
          </a:p>
        </p:txBody>
      </p:sp>
      <p:sp>
        <p:nvSpPr>
          <p:cNvPr id="69636" name="Rectangle 6"/>
          <p:cNvSpPr>
            <a:spLocks noGrp="1" noChangeArrowheads="1"/>
          </p:cNvSpPr>
          <p:nvPr>
            <p:ph type="title"/>
          </p:nvPr>
        </p:nvSpPr>
        <p:spPr>
          <a:xfrm>
            <a:off x="1014413" y="0"/>
            <a:ext cx="8129587" cy="954088"/>
          </a:xfrm>
        </p:spPr>
        <p:txBody>
          <a:bodyPr/>
          <a:lstStyle/>
          <a:p>
            <a:pPr eaLnBrk="1" hangingPunct="1"/>
            <a:r>
              <a:rPr lang="en-US" sz="2800" dirty="0">
                <a:solidFill>
                  <a:schemeClr val="accent2">
                    <a:lumMod val="75000"/>
                  </a:schemeClr>
                </a:solidFill>
                <a:ea typeface="ＭＳ Ｐゴシック" pitchFamily="34" charset="-128"/>
              </a:rPr>
              <a:t>A Sliding Window Protocol Using Selective Repeat (2)</a:t>
            </a:r>
          </a:p>
        </p:txBody>
      </p:sp>
      <p:sp>
        <p:nvSpPr>
          <p:cNvPr id="69637" name="Slide Number Placeholder 6"/>
          <p:cNvSpPr>
            <a:spLocks noGrp="1"/>
          </p:cNvSpPr>
          <p:nvPr>
            <p:ph type="sldNum" sz="quarter" idx="12"/>
          </p:nvPr>
        </p:nvSpPr>
        <p:spPr>
          <a:noFill/>
        </p:spPr>
        <p:txBody>
          <a:bodyPr/>
          <a:lstStyle/>
          <a:p>
            <a:fld id="{60F337A2-EC2E-4490-9583-CE7D56C54AD3}" type="slidenum">
              <a:rPr lang="en-US" smtClean="0">
                <a:cs typeface="Arial" charset="0"/>
              </a:rPr>
              <a:pPr/>
              <a:t>16</a:t>
            </a:fld>
            <a:endParaRPr lang="en-US">
              <a:cs typeface="Arial" charset="0"/>
            </a:endParaRPr>
          </a:p>
        </p:txBody>
      </p:sp>
      <p:sp>
        <p:nvSpPr>
          <p:cNvPr id="69638" name="Oval 11"/>
          <p:cNvSpPr>
            <a:spLocks noChangeArrowheads="1"/>
          </p:cNvSpPr>
          <p:nvPr/>
        </p:nvSpPr>
        <p:spPr bwMode="auto">
          <a:xfrm>
            <a:off x="0" y="2859088"/>
            <a:ext cx="7131050" cy="444500"/>
          </a:xfrm>
          <a:prstGeom prst="ellipse">
            <a:avLst/>
          </a:prstGeom>
          <a:noFill/>
          <a:ln w="9525">
            <a:solidFill>
              <a:srgbClr val="FF3300"/>
            </a:solidFill>
            <a:round/>
            <a:headEnd/>
            <a:tailEnd/>
          </a:ln>
        </p:spPr>
        <p:txBody>
          <a:bodyPr/>
          <a:lstStyle/>
          <a:p>
            <a:pPr algn="ctr"/>
            <a:endParaRPr lang="en-US"/>
          </a:p>
        </p:txBody>
      </p:sp>
      <p:sp>
        <p:nvSpPr>
          <p:cNvPr id="69639" name="TextBox 18"/>
          <p:cNvSpPr txBox="1">
            <a:spLocks noChangeArrowheads="1"/>
          </p:cNvSpPr>
          <p:nvPr/>
        </p:nvSpPr>
        <p:spPr bwMode="auto">
          <a:xfrm>
            <a:off x="7421563" y="2611438"/>
            <a:ext cx="1606550" cy="430212"/>
          </a:xfrm>
          <a:prstGeom prst="rect">
            <a:avLst/>
          </a:prstGeom>
          <a:noFill/>
          <a:ln w="9525">
            <a:solidFill>
              <a:schemeClr val="tx1"/>
            </a:solidFill>
            <a:miter lim="800000"/>
            <a:headEnd/>
            <a:tailEnd/>
          </a:ln>
        </p:spPr>
        <p:txBody>
          <a:bodyPr>
            <a:spAutoFit/>
          </a:bodyPr>
          <a:lstStyle/>
          <a:p>
            <a:r>
              <a:rPr lang="en-US" sz="1100"/>
              <a:t>Need buffer at </a:t>
            </a:r>
            <a:r>
              <a:rPr lang="en-US" sz="1100" b="1" i="1" u="sng"/>
              <a:t>both</a:t>
            </a:r>
            <a:r>
              <a:rPr lang="en-US" sz="1100"/>
              <a:t> sender and receiver</a:t>
            </a:r>
          </a:p>
        </p:txBody>
      </p:sp>
      <p:sp>
        <p:nvSpPr>
          <p:cNvPr id="69640" name="Freeform 12"/>
          <p:cNvSpPr>
            <a:spLocks noChangeArrowheads="1"/>
          </p:cNvSpPr>
          <p:nvPr/>
        </p:nvSpPr>
        <p:spPr bwMode="auto">
          <a:xfrm>
            <a:off x="6854825" y="2705100"/>
            <a:ext cx="568325" cy="277813"/>
          </a:xfrm>
          <a:custGeom>
            <a:avLst/>
            <a:gdLst>
              <a:gd name="T0" fmla="*/ 0 w 1513755"/>
              <a:gd name="T1" fmla="*/ 0 h 315046"/>
              <a:gd name="T2" fmla="*/ 0 w 1513755"/>
              <a:gd name="T3" fmla="*/ 543 h 315046"/>
              <a:gd name="T4" fmla="*/ 0 w 1513755"/>
              <a:gd name="T5" fmla="*/ 1451 h 315046"/>
              <a:gd name="T6" fmla="*/ 0 w 1513755"/>
              <a:gd name="T7" fmla="*/ 2477 h 315046"/>
              <a:gd name="T8" fmla="*/ 0 60000 65536"/>
              <a:gd name="T9" fmla="*/ 0 60000 65536"/>
              <a:gd name="T10" fmla="*/ 0 60000 65536"/>
              <a:gd name="T11" fmla="*/ 0 60000 65536"/>
              <a:gd name="T12" fmla="*/ 0 w 1513755"/>
              <a:gd name="T13" fmla="*/ 0 h 315046"/>
              <a:gd name="T14" fmla="*/ 1513755 w 1513755"/>
              <a:gd name="T15" fmla="*/ 315046 h 315046"/>
            </a:gdLst>
            <a:ahLst/>
            <a:cxnLst>
              <a:cxn ang="T8">
                <a:pos x="T0" y="T1"/>
              </a:cxn>
              <a:cxn ang="T9">
                <a:pos x="T2" y="T3"/>
              </a:cxn>
              <a:cxn ang="T10">
                <a:pos x="T4" y="T5"/>
              </a:cxn>
              <a:cxn ang="T11">
                <a:pos x="T6" y="T7"/>
              </a:cxn>
            </a:cxnLst>
            <a:rect l="T12" t="T13" r="T14" b="T15"/>
            <a:pathLst>
              <a:path w="1513755" h="315046">
                <a:moveTo>
                  <a:pt x="1513755" y="0"/>
                </a:moveTo>
                <a:cubicBezTo>
                  <a:pt x="1220481" y="19210"/>
                  <a:pt x="927207" y="38420"/>
                  <a:pt x="845244" y="69156"/>
                </a:cubicBezTo>
                <a:cubicBezTo>
                  <a:pt x="763281" y="99892"/>
                  <a:pt x="1162850" y="143435"/>
                  <a:pt x="1021976" y="184417"/>
                </a:cubicBezTo>
                <a:cubicBezTo>
                  <a:pt x="881102" y="225399"/>
                  <a:pt x="440551" y="270222"/>
                  <a:pt x="0" y="315046"/>
                </a:cubicBezTo>
              </a:path>
            </a:pathLst>
          </a:custGeom>
          <a:noFill/>
          <a:ln w="9525">
            <a:solidFill>
              <a:schemeClr val="tx1"/>
            </a:solidFill>
            <a:round/>
            <a:headEnd/>
            <a:tailEnd type="triangle" w="med" len="med"/>
          </a:ln>
        </p:spPr>
        <p:txBody>
          <a:bodyPr/>
          <a:lstStyle/>
          <a:p>
            <a:endParaRPr lang="en-US"/>
          </a:p>
        </p:txBody>
      </p:sp>
      <p:sp>
        <p:nvSpPr>
          <p:cNvPr id="69641" name="Oval 9"/>
          <p:cNvSpPr>
            <a:spLocks noChangeArrowheads="1"/>
          </p:cNvSpPr>
          <p:nvPr/>
        </p:nvSpPr>
        <p:spPr bwMode="auto">
          <a:xfrm>
            <a:off x="314325" y="4848225"/>
            <a:ext cx="1730375" cy="407988"/>
          </a:xfrm>
          <a:prstGeom prst="ellipse">
            <a:avLst/>
          </a:prstGeom>
          <a:noFill/>
          <a:ln w="9525">
            <a:solidFill>
              <a:srgbClr val="FF0000"/>
            </a:solidFill>
            <a:round/>
            <a:headEnd/>
            <a:tailEnd/>
          </a:ln>
        </p:spPr>
        <p:txBody>
          <a:bodyPr/>
          <a:lstStyle/>
          <a:p>
            <a:pPr algn="ctr"/>
            <a:endParaRPr lang="en-US"/>
          </a:p>
        </p:txBody>
      </p:sp>
      <p:sp>
        <p:nvSpPr>
          <p:cNvPr id="11" name="TextBox 18"/>
          <p:cNvSpPr txBox="1">
            <a:spLocks noChangeArrowheads="1"/>
          </p:cNvSpPr>
          <p:nvPr/>
        </p:nvSpPr>
        <p:spPr bwMode="auto">
          <a:xfrm>
            <a:off x="2465388" y="4826000"/>
            <a:ext cx="2247900" cy="430213"/>
          </a:xfrm>
          <a:prstGeom prst="rect">
            <a:avLst/>
          </a:prstGeom>
          <a:noFill/>
          <a:ln w="9525">
            <a:solidFill>
              <a:schemeClr val="tx1"/>
            </a:solidFill>
            <a:miter lim="800000"/>
            <a:headEnd/>
            <a:tailEnd/>
          </a:ln>
        </p:spPr>
        <p:txBody>
          <a:bodyPr>
            <a:spAutoFit/>
          </a:bodyPr>
          <a:lstStyle/>
          <a:p>
            <a:pPr>
              <a:defRPr/>
            </a:pPr>
            <a:r>
              <a:rPr lang="en-US" sz="1100" dirty="0">
                <a:ea typeface="+mn-ea"/>
              </a:rPr>
              <a:t>Initially, </a:t>
            </a:r>
            <a:r>
              <a:rPr lang="en-US" sz="1100" b="1" i="1" dirty="0">
                <a:ea typeface="+mn-ea"/>
              </a:rPr>
              <a:t>receiver</a:t>
            </a:r>
            <a:r>
              <a:rPr lang="en-US" sz="1100" dirty="0">
                <a:ea typeface="+mn-ea"/>
              </a:rPr>
              <a:t> window is </a:t>
            </a:r>
            <a:r>
              <a:rPr lang="en-US" sz="1100" b="1" dirty="0">
                <a:effectLst>
                  <a:outerShdw blurRad="38100" dist="38100" dir="2700000" algn="tl">
                    <a:srgbClr val="000000">
                      <a:alpha val="43137"/>
                    </a:srgbClr>
                  </a:outerShdw>
                </a:effectLst>
                <a:ea typeface="+mn-ea"/>
              </a:rPr>
              <a:t>fixed</a:t>
            </a:r>
            <a:r>
              <a:rPr lang="en-US" sz="1100" dirty="0">
                <a:effectLst>
                  <a:outerShdw blurRad="38100" dist="38100" dir="2700000" algn="tl">
                    <a:srgbClr val="000000">
                      <a:alpha val="43137"/>
                    </a:srgbClr>
                  </a:outerShdw>
                </a:effectLst>
                <a:ea typeface="+mn-ea"/>
              </a:rPr>
              <a:t> </a:t>
            </a:r>
            <a:r>
              <a:rPr lang="en-US" sz="1100" dirty="0">
                <a:ea typeface="+mn-ea"/>
              </a:rPr>
              <a:t>between </a:t>
            </a:r>
            <a:r>
              <a:rPr lang="en-US" sz="1100" b="1" dirty="0">
                <a:effectLst>
                  <a:outerShdw blurRad="38100" dist="38100" dir="2700000" algn="tl">
                    <a:srgbClr val="000000">
                      <a:alpha val="43137"/>
                    </a:srgbClr>
                  </a:outerShdw>
                </a:effectLst>
                <a:ea typeface="+mn-ea"/>
              </a:rPr>
              <a:t>0</a:t>
            </a:r>
            <a:r>
              <a:rPr lang="en-US" sz="1100" dirty="0">
                <a:ea typeface="+mn-ea"/>
              </a:rPr>
              <a:t> and </a:t>
            </a:r>
            <a:r>
              <a:rPr lang="en-US" sz="1100" b="1" dirty="0">
                <a:effectLst>
                  <a:outerShdw blurRad="38100" dist="38100" dir="2700000" algn="tl">
                    <a:srgbClr val="000000">
                      <a:alpha val="43137"/>
                    </a:srgbClr>
                  </a:outerShdw>
                </a:effectLst>
                <a:ea typeface="+mn-ea"/>
              </a:rPr>
              <a:t>NR_BUFs</a:t>
            </a:r>
            <a:endParaRPr lang="en-US" sz="1100" dirty="0">
              <a:ea typeface="+mn-ea"/>
            </a:endParaRPr>
          </a:p>
        </p:txBody>
      </p:sp>
      <p:sp>
        <p:nvSpPr>
          <p:cNvPr id="69643" name="Freeform 12"/>
          <p:cNvSpPr>
            <a:spLocks noChangeArrowheads="1"/>
          </p:cNvSpPr>
          <p:nvPr/>
        </p:nvSpPr>
        <p:spPr bwMode="auto">
          <a:xfrm rot="462965">
            <a:off x="2052638" y="4886325"/>
            <a:ext cx="406400" cy="209550"/>
          </a:xfrm>
          <a:custGeom>
            <a:avLst/>
            <a:gdLst>
              <a:gd name="T0" fmla="*/ 0 w 1513755"/>
              <a:gd name="T1" fmla="*/ 0 h 315046"/>
              <a:gd name="T2" fmla="*/ 0 w 1513755"/>
              <a:gd name="T3" fmla="*/ 1 h 315046"/>
              <a:gd name="T4" fmla="*/ 0 w 1513755"/>
              <a:gd name="T5" fmla="*/ 1 h 315046"/>
              <a:gd name="T6" fmla="*/ 0 w 1513755"/>
              <a:gd name="T7" fmla="*/ 1 h 315046"/>
              <a:gd name="T8" fmla="*/ 0 60000 65536"/>
              <a:gd name="T9" fmla="*/ 0 60000 65536"/>
              <a:gd name="T10" fmla="*/ 0 60000 65536"/>
              <a:gd name="T11" fmla="*/ 0 60000 65536"/>
              <a:gd name="T12" fmla="*/ 0 w 1513755"/>
              <a:gd name="T13" fmla="*/ 0 h 315046"/>
              <a:gd name="T14" fmla="*/ 1513755 w 1513755"/>
              <a:gd name="T15" fmla="*/ 315046 h 315046"/>
            </a:gdLst>
            <a:ahLst/>
            <a:cxnLst>
              <a:cxn ang="T8">
                <a:pos x="T0" y="T1"/>
              </a:cxn>
              <a:cxn ang="T9">
                <a:pos x="T2" y="T3"/>
              </a:cxn>
              <a:cxn ang="T10">
                <a:pos x="T4" y="T5"/>
              </a:cxn>
              <a:cxn ang="T11">
                <a:pos x="T6" y="T7"/>
              </a:cxn>
            </a:cxnLst>
            <a:rect l="T12" t="T13" r="T14" b="T15"/>
            <a:pathLst>
              <a:path w="1513755" h="315046">
                <a:moveTo>
                  <a:pt x="1513755" y="0"/>
                </a:moveTo>
                <a:cubicBezTo>
                  <a:pt x="1220481" y="19210"/>
                  <a:pt x="927207" y="38420"/>
                  <a:pt x="845244" y="69156"/>
                </a:cubicBezTo>
                <a:cubicBezTo>
                  <a:pt x="763281" y="99892"/>
                  <a:pt x="1162850" y="143435"/>
                  <a:pt x="1021976" y="184417"/>
                </a:cubicBezTo>
                <a:cubicBezTo>
                  <a:pt x="881102" y="225399"/>
                  <a:pt x="440551" y="270222"/>
                  <a:pt x="0" y="315046"/>
                </a:cubicBezTo>
              </a:path>
            </a:pathLst>
          </a:custGeom>
          <a:noFill/>
          <a:ln w="9525">
            <a:solidFill>
              <a:schemeClr val="tx1"/>
            </a:solidFill>
            <a:round/>
            <a:headEnd/>
            <a:tailEnd type="triangle" w="med" len="med"/>
          </a:ln>
        </p:spPr>
        <p:txBody>
          <a:bodyPr/>
          <a:lstStyle/>
          <a:p>
            <a:endParaRPr lang="en-US"/>
          </a:p>
        </p:txBody>
      </p:sp>
      <p:sp>
        <p:nvSpPr>
          <p:cNvPr id="69644" name="Rounded Rectangle 5"/>
          <p:cNvSpPr>
            <a:spLocks noChangeArrowheads="1"/>
          </p:cNvSpPr>
          <p:nvPr/>
        </p:nvSpPr>
        <p:spPr bwMode="auto">
          <a:xfrm>
            <a:off x="336550" y="4410075"/>
            <a:ext cx="1909763" cy="395288"/>
          </a:xfrm>
          <a:prstGeom prst="roundRect">
            <a:avLst>
              <a:gd name="adj" fmla="val 16667"/>
            </a:avLst>
          </a:prstGeom>
          <a:noFill/>
          <a:ln w="9525">
            <a:solidFill>
              <a:srgbClr val="FF3300"/>
            </a:solidFill>
            <a:round/>
            <a:headEnd/>
            <a:tailEnd/>
          </a:ln>
        </p:spPr>
        <p:txBody>
          <a:bodyPr/>
          <a:lstStyle/>
          <a:p>
            <a:pPr algn="ctr"/>
            <a:endParaRPr lang="en-US"/>
          </a:p>
        </p:txBody>
      </p:sp>
      <p:sp>
        <p:nvSpPr>
          <p:cNvPr id="69645" name="TextBox 8"/>
          <p:cNvSpPr txBox="1">
            <a:spLocks noChangeArrowheads="1"/>
          </p:cNvSpPr>
          <p:nvPr/>
        </p:nvSpPr>
        <p:spPr bwMode="auto">
          <a:xfrm>
            <a:off x="2127250" y="3759200"/>
            <a:ext cx="2889250" cy="431800"/>
          </a:xfrm>
          <a:prstGeom prst="rect">
            <a:avLst/>
          </a:prstGeom>
          <a:noFill/>
          <a:ln w="9525">
            <a:solidFill>
              <a:schemeClr val="tx1"/>
            </a:solidFill>
            <a:miter lim="800000"/>
            <a:headEnd/>
            <a:tailEnd/>
          </a:ln>
        </p:spPr>
        <p:txBody>
          <a:bodyPr>
            <a:spAutoFit/>
          </a:bodyPr>
          <a:lstStyle/>
          <a:p>
            <a:r>
              <a:rPr lang="en-US" sz="1100"/>
              <a:t>Sender window is between </a:t>
            </a:r>
            <a:r>
              <a:rPr lang="en-US" sz="1100" b="1" i="1"/>
              <a:t>ack_expected</a:t>
            </a:r>
            <a:r>
              <a:rPr lang="en-US" sz="1100"/>
              <a:t> and </a:t>
            </a:r>
            <a:r>
              <a:rPr lang="en-US" sz="1100" b="1" i="1"/>
              <a:t>next_frame_to_send</a:t>
            </a:r>
          </a:p>
        </p:txBody>
      </p:sp>
      <p:sp>
        <p:nvSpPr>
          <p:cNvPr id="69646" name="Freeform 12"/>
          <p:cNvSpPr>
            <a:spLocks noChangeArrowheads="1"/>
          </p:cNvSpPr>
          <p:nvPr/>
        </p:nvSpPr>
        <p:spPr bwMode="auto">
          <a:xfrm rot="-1536343">
            <a:off x="2119313" y="4281488"/>
            <a:ext cx="406400" cy="209550"/>
          </a:xfrm>
          <a:custGeom>
            <a:avLst/>
            <a:gdLst>
              <a:gd name="T0" fmla="*/ 0 w 1513755"/>
              <a:gd name="T1" fmla="*/ 0 h 315046"/>
              <a:gd name="T2" fmla="*/ 0 w 1513755"/>
              <a:gd name="T3" fmla="*/ 1 h 315046"/>
              <a:gd name="T4" fmla="*/ 0 w 1513755"/>
              <a:gd name="T5" fmla="*/ 1 h 315046"/>
              <a:gd name="T6" fmla="*/ 0 w 1513755"/>
              <a:gd name="T7" fmla="*/ 1 h 315046"/>
              <a:gd name="T8" fmla="*/ 0 60000 65536"/>
              <a:gd name="T9" fmla="*/ 0 60000 65536"/>
              <a:gd name="T10" fmla="*/ 0 60000 65536"/>
              <a:gd name="T11" fmla="*/ 0 60000 65536"/>
              <a:gd name="T12" fmla="*/ 0 w 1513755"/>
              <a:gd name="T13" fmla="*/ 0 h 315046"/>
              <a:gd name="T14" fmla="*/ 1513755 w 1513755"/>
              <a:gd name="T15" fmla="*/ 315046 h 315046"/>
            </a:gdLst>
            <a:ahLst/>
            <a:cxnLst>
              <a:cxn ang="T8">
                <a:pos x="T0" y="T1"/>
              </a:cxn>
              <a:cxn ang="T9">
                <a:pos x="T2" y="T3"/>
              </a:cxn>
              <a:cxn ang="T10">
                <a:pos x="T4" y="T5"/>
              </a:cxn>
              <a:cxn ang="T11">
                <a:pos x="T6" y="T7"/>
              </a:cxn>
            </a:cxnLst>
            <a:rect l="T12" t="T13" r="T14" b="T15"/>
            <a:pathLst>
              <a:path w="1513755" h="315046">
                <a:moveTo>
                  <a:pt x="1513755" y="0"/>
                </a:moveTo>
                <a:cubicBezTo>
                  <a:pt x="1220481" y="19210"/>
                  <a:pt x="927207" y="38420"/>
                  <a:pt x="845244" y="69156"/>
                </a:cubicBezTo>
                <a:cubicBezTo>
                  <a:pt x="763281" y="99892"/>
                  <a:pt x="1162850" y="143435"/>
                  <a:pt x="1021976" y="184417"/>
                </a:cubicBezTo>
                <a:cubicBezTo>
                  <a:pt x="881102" y="225399"/>
                  <a:pt x="440551" y="270222"/>
                  <a:pt x="0" y="315046"/>
                </a:cubicBezTo>
              </a:path>
            </a:pathLst>
          </a:custGeom>
          <a:noFill/>
          <a:ln w="9525">
            <a:solidFill>
              <a:schemeClr val="tx1"/>
            </a:solidFill>
            <a:round/>
            <a:headEnd/>
            <a:tailEnd type="triangle" w="med" len="med"/>
          </a:ln>
        </p:spPr>
        <p:txBody>
          <a:bodyPr/>
          <a:lstStyle/>
          <a:p>
            <a:endParaRPr 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a:xfrm>
            <a:off x="865188" y="0"/>
            <a:ext cx="8278812" cy="1022350"/>
          </a:xfrm>
        </p:spPr>
        <p:txBody>
          <a:bodyPr/>
          <a:lstStyle/>
          <a:p>
            <a:pPr eaLnBrk="1" hangingPunct="1"/>
            <a:r>
              <a:rPr lang="en-US" sz="2800" dirty="0">
                <a:solidFill>
                  <a:schemeClr val="accent2">
                    <a:lumMod val="75000"/>
                  </a:schemeClr>
                </a:solidFill>
                <a:ea typeface="ＭＳ Ｐゴシック" pitchFamily="34" charset="-128"/>
              </a:rPr>
              <a:t>A Sliding Window Protocol Using Selective Repeat (3)</a:t>
            </a:r>
          </a:p>
        </p:txBody>
      </p:sp>
      <p:sp>
        <p:nvSpPr>
          <p:cNvPr id="70659" name="Slide Number Placeholder 6"/>
          <p:cNvSpPr>
            <a:spLocks noGrp="1"/>
          </p:cNvSpPr>
          <p:nvPr>
            <p:ph type="sldNum" sz="quarter" idx="12"/>
          </p:nvPr>
        </p:nvSpPr>
        <p:spPr>
          <a:noFill/>
        </p:spPr>
        <p:txBody>
          <a:bodyPr/>
          <a:lstStyle/>
          <a:p>
            <a:fld id="{7D772DD3-771E-4601-811E-BD8819DAA99C}" type="slidenum">
              <a:rPr lang="en-US" smtClean="0">
                <a:cs typeface="Arial" charset="0"/>
              </a:rPr>
              <a:pPr/>
              <a:t>17</a:t>
            </a:fld>
            <a:endParaRPr lang="en-US">
              <a:cs typeface="Arial" charset="0"/>
            </a:endParaRPr>
          </a:p>
        </p:txBody>
      </p:sp>
      <p:grpSp>
        <p:nvGrpSpPr>
          <p:cNvPr id="3" name="Group 8"/>
          <p:cNvGrpSpPr>
            <a:grpSpLocks/>
          </p:cNvGrpSpPr>
          <p:nvPr/>
        </p:nvGrpSpPr>
        <p:grpSpPr bwMode="auto">
          <a:xfrm>
            <a:off x="334963" y="1055688"/>
            <a:ext cx="6804025" cy="5802312"/>
            <a:chOff x="773113" y="1055688"/>
            <a:chExt cx="7267575" cy="5802312"/>
          </a:xfrm>
        </p:grpSpPr>
        <p:pic>
          <p:nvPicPr>
            <p:cNvPr id="70682" name="Picture 4" descr="3-19b"/>
            <p:cNvPicPr>
              <a:picLocks noChangeAspect="1" noChangeArrowheads="1"/>
            </p:cNvPicPr>
            <p:nvPr/>
          </p:nvPicPr>
          <p:blipFill>
            <a:blip r:embed="rId3" cstate="print"/>
            <a:srcRect b="41734"/>
            <a:stretch>
              <a:fillRect/>
            </a:stretch>
          </p:blipFill>
          <p:spPr bwMode="auto">
            <a:xfrm>
              <a:off x="773113" y="1055688"/>
              <a:ext cx="7267575" cy="5802312"/>
            </a:xfrm>
            <a:prstGeom prst="rect">
              <a:avLst/>
            </a:prstGeom>
            <a:noFill/>
            <a:ln w="9525">
              <a:noFill/>
              <a:miter lim="800000"/>
              <a:headEnd/>
              <a:tailEnd/>
            </a:ln>
          </p:spPr>
        </p:pic>
        <p:cxnSp>
          <p:nvCxnSpPr>
            <p:cNvPr id="70683" name="Straight Connector 7"/>
            <p:cNvCxnSpPr>
              <a:cxnSpLocks noChangeShapeType="1"/>
            </p:cNvCxnSpPr>
            <p:nvPr/>
          </p:nvCxnSpPr>
          <p:spPr bwMode="auto">
            <a:xfrm>
              <a:off x="3288766" y="2143845"/>
              <a:ext cx="76841" cy="1588"/>
            </a:xfrm>
            <a:prstGeom prst="line">
              <a:avLst/>
            </a:prstGeom>
            <a:noFill/>
            <a:ln w="9525">
              <a:solidFill>
                <a:schemeClr val="tx1"/>
              </a:solidFill>
              <a:round/>
              <a:headEnd/>
              <a:tailEnd/>
            </a:ln>
          </p:spPr>
        </p:cxnSp>
      </p:grpSp>
      <p:sp>
        <p:nvSpPr>
          <p:cNvPr id="70661" name="Oval 9"/>
          <p:cNvSpPr>
            <a:spLocks noChangeArrowheads="1"/>
          </p:cNvSpPr>
          <p:nvPr/>
        </p:nvSpPr>
        <p:spPr bwMode="auto">
          <a:xfrm>
            <a:off x="2651125" y="3802063"/>
            <a:ext cx="146050" cy="176212"/>
          </a:xfrm>
          <a:prstGeom prst="ellipse">
            <a:avLst/>
          </a:prstGeom>
          <a:noFill/>
          <a:ln w="19050">
            <a:solidFill>
              <a:srgbClr val="FF0000"/>
            </a:solidFill>
            <a:round/>
            <a:headEnd/>
            <a:tailEnd/>
          </a:ln>
        </p:spPr>
        <p:txBody>
          <a:bodyPr/>
          <a:lstStyle/>
          <a:p>
            <a:pPr algn="ctr"/>
            <a:endParaRPr lang="en-US"/>
          </a:p>
        </p:txBody>
      </p:sp>
      <p:sp>
        <p:nvSpPr>
          <p:cNvPr id="70662" name="TextBox 18"/>
          <p:cNvSpPr txBox="1">
            <a:spLocks noChangeArrowheads="1"/>
          </p:cNvSpPr>
          <p:nvPr/>
        </p:nvSpPr>
        <p:spPr bwMode="auto">
          <a:xfrm>
            <a:off x="98425" y="3548063"/>
            <a:ext cx="1123950" cy="1277937"/>
          </a:xfrm>
          <a:prstGeom prst="rect">
            <a:avLst/>
          </a:prstGeom>
          <a:noFill/>
          <a:ln w="9525">
            <a:solidFill>
              <a:schemeClr val="tx1"/>
            </a:solidFill>
            <a:miter lim="800000"/>
            <a:headEnd/>
            <a:tailEnd/>
          </a:ln>
        </p:spPr>
        <p:txBody>
          <a:bodyPr>
            <a:spAutoFit/>
          </a:bodyPr>
          <a:lstStyle/>
          <a:p>
            <a:r>
              <a:rPr lang="en-US" sz="1100"/>
              <a:t>Because we are sending a NAK, this value is meaningless</a:t>
            </a:r>
          </a:p>
          <a:p>
            <a:r>
              <a:rPr lang="en-US" sz="1100">
                <a:sym typeface="Symbol" pitchFamily="18" charset="2"/>
              </a:rPr>
              <a:t> </a:t>
            </a:r>
            <a:r>
              <a:rPr lang="en-US" sz="1100"/>
              <a:t>Put any thing</a:t>
            </a:r>
          </a:p>
        </p:txBody>
      </p:sp>
      <p:sp>
        <p:nvSpPr>
          <p:cNvPr id="70663" name="Freeform 12"/>
          <p:cNvSpPr>
            <a:spLocks noChangeArrowheads="1"/>
          </p:cNvSpPr>
          <p:nvPr/>
        </p:nvSpPr>
        <p:spPr bwMode="auto">
          <a:xfrm>
            <a:off x="1222375" y="3819525"/>
            <a:ext cx="1444625" cy="44450"/>
          </a:xfrm>
          <a:custGeom>
            <a:avLst/>
            <a:gdLst>
              <a:gd name="T0" fmla="*/ 0 w 1590595"/>
              <a:gd name="T1" fmla="*/ 1 h 75559"/>
              <a:gd name="T2" fmla="*/ 3506 w 1590595"/>
              <a:gd name="T3" fmla="*/ 1 h 75559"/>
              <a:gd name="T4" fmla="*/ 6098 w 1590595"/>
              <a:gd name="T5" fmla="*/ 1 h 75559"/>
              <a:gd name="T6" fmla="*/ 0 60000 65536"/>
              <a:gd name="T7" fmla="*/ 0 60000 65536"/>
              <a:gd name="T8" fmla="*/ 0 60000 65536"/>
              <a:gd name="T9" fmla="*/ 0 w 1590595"/>
              <a:gd name="T10" fmla="*/ 0 h 75559"/>
              <a:gd name="T11" fmla="*/ 1590595 w 1590595"/>
              <a:gd name="T12" fmla="*/ 75559 h 75559"/>
            </a:gdLst>
            <a:ahLst/>
            <a:cxnLst>
              <a:cxn ang="T6">
                <a:pos x="T0" y="T1"/>
              </a:cxn>
              <a:cxn ang="T7">
                <a:pos x="T2" y="T3"/>
              </a:cxn>
              <a:cxn ang="T8">
                <a:pos x="T4" y="T5"/>
              </a:cxn>
            </a:cxnLst>
            <a:rect l="T9" t="T10" r="T11" b="T12"/>
            <a:pathLst>
              <a:path w="1590595" h="75559">
                <a:moveTo>
                  <a:pt x="0" y="37139"/>
                </a:moveTo>
                <a:cubicBezTo>
                  <a:pt x="324650" y="18569"/>
                  <a:pt x="649301" y="0"/>
                  <a:pt x="914400" y="6403"/>
                </a:cubicBezTo>
                <a:cubicBezTo>
                  <a:pt x="1179499" y="12806"/>
                  <a:pt x="1385047" y="44182"/>
                  <a:pt x="1590595" y="75559"/>
                </a:cubicBezTo>
              </a:path>
            </a:pathLst>
          </a:custGeom>
          <a:noFill/>
          <a:ln w="9525">
            <a:solidFill>
              <a:schemeClr val="tx1"/>
            </a:solidFill>
            <a:round/>
            <a:headEnd/>
            <a:tailEnd type="triangle" w="med" len="med"/>
          </a:ln>
        </p:spPr>
        <p:txBody>
          <a:bodyPr/>
          <a:lstStyle/>
          <a:p>
            <a:endParaRPr lang="en-US"/>
          </a:p>
        </p:txBody>
      </p:sp>
      <p:sp>
        <p:nvSpPr>
          <p:cNvPr id="70666" name="TextBox 18"/>
          <p:cNvSpPr txBox="1">
            <a:spLocks noChangeArrowheads="1"/>
          </p:cNvSpPr>
          <p:nvPr/>
        </p:nvSpPr>
        <p:spPr bwMode="auto">
          <a:xfrm>
            <a:off x="7023100" y="815975"/>
            <a:ext cx="2120900" cy="2462213"/>
          </a:xfrm>
          <a:prstGeom prst="rect">
            <a:avLst/>
          </a:prstGeom>
          <a:noFill/>
          <a:ln w="9525">
            <a:solidFill>
              <a:schemeClr val="tx1"/>
            </a:solidFill>
            <a:miter lim="800000"/>
            <a:headEnd/>
            <a:tailEnd/>
          </a:ln>
        </p:spPr>
        <p:txBody>
          <a:bodyPr>
            <a:spAutoFit/>
          </a:bodyPr>
          <a:lstStyle/>
          <a:p>
            <a:pPr marL="115888" indent="-115888">
              <a:buFont typeface="Arial" pitchFamily="34" charset="0"/>
              <a:buChar char="•"/>
              <a:defRPr/>
            </a:pPr>
            <a:r>
              <a:rPr lang="en-US" sz="1100" dirty="0">
                <a:ea typeface="+mn-ea"/>
              </a:rPr>
              <a:t>We did NOT receive the lower end of receive window</a:t>
            </a:r>
          </a:p>
          <a:p>
            <a:pPr>
              <a:buFont typeface="Symbol" pitchFamily="18" charset="2"/>
              <a:buChar char="Þ"/>
              <a:defRPr/>
            </a:pPr>
            <a:r>
              <a:rPr lang="en-US" sz="1100" dirty="0">
                <a:ea typeface="+mn-ea"/>
              </a:rPr>
              <a:t>Send NAK immediately</a:t>
            </a:r>
          </a:p>
          <a:p>
            <a:pPr marL="115888" indent="-115888">
              <a:buFont typeface="Arial" pitchFamily="34" charset="0"/>
              <a:buChar char="•"/>
              <a:defRPr/>
            </a:pPr>
            <a:r>
              <a:rPr lang="en-US" sz="1100" dirty="0">
                <a:ea typeface="+mn-ea"/>
              </a:rPr>
              <a:t>Because </a:t>
            </a:r>
            <a:r>
              <a:rPr lang="en-US" sz="1100" b="1" i="1" dirty="0" err="1">
                <a:ea typeface="+mn-ea"/>
              </a:rPr>
              <a:t>send_frame</a:t>
            </a:r>
            <a:r>
              <a:rPr lang="en-US" sz="1100" b="1" i="1" dirty="0">
                <a:ea typeface="+mn-ea"/>
              </a:rPr>
              <a:t>()</a:t>
            </a:r>
            <a:r>
              <a:rPr lang="en-US" sz="1100" dirty="0">
                <a:ea typeface="+mn-ea"/>
              </a:rPr>
              <a:t> sets </a:t>
            </a:r>
            <a:r>
              <a:rPr lang="en-US" sz="1100" b="1" i="1" dirty="0">
                <a:ea typeface="+mn-ea"/>
              </a:rPr>
              <a:t>s.ack</a:t>
            </a:r>
            <a:r>
              <a:rPr lang="en-US" sz="1100" dirty="0">
                <a:ea typeface="+mn-ea"/>
              </a:rPr>
              <a:t> to </a:t>
            </a:r>
            <a:r>
              <a:rPr lang="en-US" sz="1100" b="1" dirty="0">
                <a:ea typeface="+mn-ea"/>
              </a:rPr>
              <a:t>circular(frame_expected-1) </a:t>
            </a:r>
            <a:r>
              <a:rPr lang="en-US" sz="1100" dirty="0">
                <a:ea typeface="+mn-ea"/>
              </a:rPr>
              <a:t>then the NAK frame contains the sequence number of the last received frame</a:t>
            </a:r>
          </a:p>
          <a:p>
            <a:pPr marL="115888" indent="-115888">
              <a:buFont typeface="Arial" pitchFamily="34" charset="0"/>
              <a:buChar char="•"/>
              <a:defRPr/>
            </a:pPr>
            <a:r>
              <a:rPr lang="en-US" sz="1100" dirty="0">
                <a:ea typeface="+mn-ea"/>
              </a:rPr>
              <a:t>Thus a when a sender receives a NAK, it should re-send the frame with sequence number </a:t>
            </a:r>
            <a:r>
              <a:rPr lang="en-US" sz="1100" b="1" dirty="0">
                <a:ea typeface="+mn-ea"/>
              </a:rPr>
              <a:t>circular(r.ack+1)</a:t>
            </a:r>
          </a:p>
        </p:txBody>
      </p:sp>
      <p:sp>
        <p:nvSpPr>
          <p:cNvPr id="70665" name="Freeform 15"/>
          <p:cNvSpPr>
            <a:spLocks noChangeArrowheads="1"/>
          </p:cNvSpPr>
          <p:nvPr/>
        </p:nvSpPr>
        <p:spPr bwMode="auto">
          <a:xfrm>
            <a:off x="4432300" y="2497138"/>
            <a:ext cx="2574925" cy="1322387"/>
          </a:xfrm>
          <a:custGeom>
            <a:avLst/>
            <a:gdLst>
              <a:gd name="T0" fmla="*/ 864740 w 2443522"/>
              <a:gd name="T1" fmla="*/ 0 h 453358"/>
              <a:gd name="T2" fmla="*/ 386139 w 2443522"/>
              <a:gd name="T3" fmla="*/ 2147483647 h 453358"/>
              <a:gd name="T4" fmla="*/ 562892 w 2443522"/>
              <a:gd name="T5" fmla="*/ 2147483647 h 453358"/>
              <a:gd name="T6" fmla="*/ 0 w 2443522"/>
              <a:gd name="T7" fmla="*/ 2147483647 h 453358"/>
              <a:gd name="T8" fmla="*/ 0 60000 65536"/>
              <a:gd name="T9" fmla="*/ 0 60000 65536"/>
              <a:gd name="T10" fmla="*/ 0 60000 65536"/>
              <a:gd name="T11" fmla="*/ 0 60000 65536"/>
              <a:gd name="T12" fmla="*/ 0 w 2443522"/>
              <a:gd name="T13" fmla="*/ 0 h 453358"/>
              <a:gd name="T14" fmla="*/ 2443522 w 2443522"/>
              <a:gd name="T15" fmla="*/ 453358 h 453358"/>
            </a:gdLst>
            <a:ahLst/>
            <a:cxnLst>
              <a:cxn ang="T8">
                <a:pos x="T0" y="T1"/>
              </a:cxn>
              <a:cxn ang="T9">
                <a:pos x="T2" y="T3"/>
              </a:cxn>
              <a:cxn ang="T10">
                <a:pos x="T4" y="T5"/>
              </a:cxn>
              <a:cxn ang="T11">
                <a:pos x="T6" y="T7"/>
              </a:cxn>
            </a:cxnLst>
            <a:rect l="T12" t="T13" r="T14" b="T15"/>
            <a:pathLst>
              <a:path w="2443522" h="453358">
                <a:moveTo>
                  <a:pt x="2443522" y="0"/>
                </a:moveTo>
                <a:cubicBezTo>
                  <a:pt x="1838404" y="42262"/>
                  <a:pt x="1233287" y="84524"/>
                  <a:pt x="1091132" y="122944"/>
                </a:cubicBezTo>
                <a:cubicBezTo>
                  <a:pt x="948978" y="161364"/>
                  <a:pt x="1772450" y="175452"/>
                  <a:pt x="1590595" y="230521"/>
                </a:cubicBezTo>
                <a:cubicBezTo>
                  <a:pt x="1408740" y="285590"/>
                  <a:pt x="704370" y="369474"/>
                  <a:pt x="0" y="453358"/>
                </a:cubicBezTo>
              </a:path>
            </a:pathLst>
          </a:custGeom>
          <a:noFill/>
          <a:ln w="9525">
            <a:solidFill>
              <a:schemeClr val="tx1"/>
            </a:solidFill>
            <a:round/>
            <a:headEnd/>
            <a:tailEnd type="triangle" w="med" len="med"/>
          </a:ln>
        </p:spPr>
        <p:txBody>
          <a:bodyPr/>
          <a:lstStyle/>
          <a:p>
            <a:endParaRPr lang="en-US"/>
          </a:p>
        </p:txBody>
      </p:sp>
      <p:sp>
        <p:nvSpPr>
          <p:cNvPr id="2" name="Oval 16"/>
          <p:cNvSpPr>
            <a:spLocks noChangeArrowheads="1"/>
          </p:cNvSpPr>
          <p:nvPr/>
        </p:nvSpPr>
        <p:spPr bwMode="auto">
          <a:xfrm>
            <a:off x="2143125" y="4740275"/>
            <a:ext cx="3297238" cy="192088"/>
          </a:xfrm>
          <a:prstGeom prst="ellipse">
            <a:avLst/>
          </a:prstGeom>
          <a:noFill/>
          <a:ln w="9525">
            <a:solidFill>
              <a:srgbClr val="FF0000"/>
            </a:solidFill>
            <a:round/>
            <a:headEnd/>
            <a:tailEnd/>
          </a:ln>
        </p:spPr>
        <p:txBody>
          <a:bodyPr/>
          <a:lstStyle/>
          <a:p>
            <a:pPr algn="ctr"/>
            <a:endParaRPr lang="en-US"/>
          </a:p>
        </p:txBody>
      </p:sp>
      <p:sp>
        <p:nvSpPr>
          <p:cNvPr id="70667" name="TextBox 18"/>
          <p:cNvSpPr txBox="1">
            <a:spLocks noChangeArrowheads="1"/>
          </p:cNvSpPr>
          <p:nvPr/>
        </p:nvSpPr>
        <p:spPr bwMode="auto">
          <a:xfrm>
            <a:off x="6923088" y="4210050"/>
            <a:ext cx="2120900" cy="1446213"/>
          </a:xfrm>
          <a:prstGeom prst="rect">
            <a:avLst/>
          </a:prstGeom>
          <a:noFill/>
          <a:ln w="9525">
            <a:solidFill>
              <a:schemeClr val="tx1"/>
            </a:solidFill>
            <a:miter lim="800000"/>
            <a:headEnd/>
            <a:tailEnd/>
          </a:ln>
        </p:spPr>
        <p:txBody>
          <a:bodyPr>
            <a:spAutoFit/>
          </a:bodyPr>
          <a:lstStyle/>
          <a:p>
            <a:r>
              <a:rPr lang="en-US" sz="1100"/>
              <a:t>Deliver </a:t>
            </a:r>
            <a:r>
              <a:rPr lang="en-US" sz="1100" b="1" i="1" u="sng"/>
              <a:t>contiguous</a:t>
            </a:r>
            <a:r>
              <a:rPr lang="en-US" sz="1100"/>
              <a:t> packet sequence to network layer starting from </a:t>
            </a:r>
            <a:r>
              <a:rPr lang="en-US" sz="1100" b="1" u="sng"/>
              <a:t>bottom</a:t>
            </a:r>
            <a:r>
              <a:rPr lang="en-US" sz="1100"/>
              <a:t> of receiver window.</a:t>
            </a:r>
          </a:p>
          <a:p>
            <a:r>
              <a:rPr lang="en-US" sz="1100" b="1" i="1"/>
              <a:t>frame_expected</a:t>
            </a:r>
            <a:r>
              <a:rPr lang="en-US" sz="1100"/>
              <a:t> is </a:t>
            </a:r>
            <a:r>
              <a:rPr lang="en-US" sz="1100" b="1" i="1" u="sng"/>
              <a:t>one more than</a:t>
            </a:r>
            <a:r>
              <a:rPr lang="en-US" sz="1100"/>
              <a:t> the sequence number of the </a:t>
            </a:r>
            <a:r>
              <a:rPr lang="en-US" sz="1100" b="1" u="sng"/>
              <a:t>last received frame </a:t>
            </a:r>
            <a:r>
              <a:rPr lang="en-US" sz="1100"/>
              <a:t>in </a:t>
            </a:r>
            <a:r>
              <a:rPr lang="en-US" sz="1100" b="1" i="1" u="sng"/>
              <a:t>contiguous</a:t>
            </a:r>
            <a:r>
              <a:rPr lang="en-US" sz="1100"/>
              <a:t> sequence</a:t>
            </a:r>
          </a:p>
        </p:txBody>
      </p:sp>
      <p:sp>
        <p:nvSpPr>
          <p:cNvPr id="70668" name="Freeform 18"/>
          <p:cNvSpPr>
            <a:spLocks noChangeArrowheads="1"/>
          </p:cNvSpPr>
          <p:nvPr/>
        </p:nvSpPr>
        <p:spPr bwMode="auto">
          <a:xfrm flipV="1">
            <a:off x="5410200" y="4826000"/>
            <a:ext cx="1504950" cy="138113"/>
          </a:xfrm>
          <a:custGeom>
            <a:avLst/>
            <a:gdLst>
              <a:gd name="T0" fmla="*/ 1 w 2443522"/>
              <a:gd name="T1" fmla="*/ 0 h 967168"/>
              <a:gd name="T2" fmla="*/ 1 w 2443522"/>
              <a:gd name="T3" fmla="*/ 0 h 967168"/>
              <a:gd name="T4" fmla="*/ 1 w 2443522"/>
              <a:gd name="T5" fmla="*/ 0 h 967168"/>
              <a:gd name="T6" fmla="*/ 0 w 2443522"/>
              <a:gd name="T7" fmla="*/ 0 h 967168"/>
              <a:gd name="T8" fmla="*/ 0 60000 65536"/>
              <a:gd name="T9" fmla="*/ 0 60000 65536"/>
              <a:gd name="T10" fmla="*/ 0 60000 65536"/>
              <a:gd name="T11" fmla="*/ 0 60000 65536"/>
              <a:gd name="T12" fmla="*/ 0 w 2443522"/>
              <a:gd name="T13" fmla="*/ 0 h 967168"/>
              <a:gd name="T14" fmla="*/ 2443522 w 2443522"/>
              <a:gd name="T15" fmla="*/ 967168 h 967168"/>
            </a:gdLst>
            <a:ahLst/>
            <a:cxnLst>
              <a:cxn ang="T8">
                <a:pos x="T0" y="T1"/>
              </a:cxn>
              <a:cxn ang="T9">
                <a:pos x="T2" y="T3"/>
              </a:cxn>
              <a:cxn ang="T10">
                <a:pos x="T4" y="T5"/>
              </a:cxn>
              <a:cxn ang="T11">
                <a:pos x="T6" y="T7"/>
              </a:cxn>
            </a:cxnLst>
            <a:rect l="T12" t="T13" r="T14" b="T15"/>
            <a:pathLst>
              <a:path w="2443522" h="967168">
                <a:moveTo>
                  <a:pt x="2443522" y="0"/>
                </a:moveTo>
                <a:cubicBezTo>
                  <a:pt x="1838404" y="42262"/>
                  <a:pt x="1253536" y="8964"/>
                  <a:pt x="1091132" y="122944"/>
                </a:cubicBezTo>
                <a:cubicBezTo>
                  <a:pt x="928728" y="236924"/>
                  <a:pt x="1650950" y="543176"/>
                  <a:pt x="1469095" y="683880"/>
                </a:cubicBezTo>
                <a:cubicBezTo>
                  <a:pt x="1287240" y="824584"/>
                  <a:pt x="704370" y="883284"/>
                  <a:pt x="0" y="967168"/>
                </a:cubicBezTo>
              </a:path>
            </a:pathLst>
          </a:custGeom>
          <a:noFill/>
          <a:ln w="9525">
            <a:solidFill>
              <a:schemeClr val="tx1"/>
            </a:solidFill>
            <a:round/>
            <a:headEnd/>
            <a:tailEnd type="triangle" w="med" len="med"/>
          </a:ln>
        </p:spPr>
        <p:txBody>
          <a:bodyPr/>
          <a:lstStyle/>
          <a:p>
            <a:endParaRPr lang="en-US"/>
          </a:p>
        </p:txBody>
      </p:sp>
      <p:sp>
        <p:nvSpPr>
          <p:cNvPr id="70669" name="TextBox 18"/>
          <p:cNvSpPr txBox="1">
            <a:spLocks noChangeArrowheads="1"/>
          </p:cNvSpPr>
          <p:nvPr/>
        </p:nvSpPr>
        <p:spPr bwMode="auto">
          <a:xfrm>
            <a:off x="92075" y="5076825"/>
            <a:ext cx="1698625" cy="1108075"/>
          </a:xfrm>
          <a:prstGeom prst="rect">
            <a:avLst/>
          </a:prstGeom>
          <a:noFill/>
          <a:ln w="9525">
            <a:solidFill>
              <a:schemeClr val="tx1"/>
            </a:solidFill>
            <a:miter lim="800000"/>
            <a:headEnd/>
            <a:tailEnd/>
          </a:ln>
        </p:spPr>
        <p:txBody>
          <a:bodyPr>
            <a:spAutoFit/>
          </a:bodyPr>
          <a:lstStyle/>
          <a:p>
            <a:pPr marL="168275" indent="-168275">
              <a:buFont typeface="Arial" charset="0"/>
              <a:buChar char="•"/>
            </a:pPr>
            <a:r>
              <a:rPr lang="en-US" sz="1100"/>
              <a:t>Increment </a:t>
            </a:r>
            <a:r>
              <a:rPr lang="en-US" sz="1100" b="1" u="sng"/>
              <a:t>both</a:t>
            </a:r>
            <a:r>
              <a:rPr lang="en-US" sz="1100"/>
              <a:t> lower and upper receiver window boundaries</a:t>
            </a:r>
          </a:p>
          <a:p>
            <a:pPr marL="168275" indent="-168275"/>
            <a:r>
              <a:rPr lang="en-US" sz="1100">
                <a:sym typeface="Symbol" pitchFamily="18" charset="2"/>
              </a:rPr>
              <a:t> </a:t>
            </a:r>
            <a:r>
              <a:rPr lang="en-US" sz="1100"/>
              <a:t>Receiver window size </a:t>
            </a:r>
            <a:r>
              <a:rPr lang="en-US" sz="1100" i="1"/>
              <a:t>always</a:t>
            </a:r>
            <a:r>
              <a:rPr lang="en-US" sz="1100"/>
              <a:t> fixed at </a:t>
            </a:r>
            <a:r>
              <a:rPr lang="en-US" sz="1100" b="1"/>
              <a:t>NR_BUFs</a:t>
            </a:r>
          </a:p>
        </p:txBody>
      </p:sp>
      <p:sp>
        <p:nvSpPr>
          <p:cNvPr id="70670" name="Rounded Rectangle 9"/>
          <p:cNvSpPr>
            <a:spLocks noChangeArrowheads="1"/>
          </p:cNvSpPr>
          <p:nvPr/>
        </p:nvSpPr>
        <p:spPr bwMode="auto">
          <a:xfrm>
            <a:off x="1997075" y="5740400"/>
            <a:ext cx="1590675" cy="322263"/>
          </a:xfrm>
          <a:prstGeom prst="roundRect">
            <a:avLst>
              <a:gd name="adj" fmla="val 16667"/>
            </a:avLst>
          </a:prstGeom>
          <a:noFill/>
          <a:ln w="9525">
            <a:solidFill>
              <a:srgbClr val="FF3300"/>
            </a:solidFill>
            <a:round/>
            <a:headEnd/>
            <a:tailEnd/>
          </a:ln>
        </p:spPr>
        <p:txBody>
          <a:bodyPr/>
          <a:lstStyle/>
          <a:p>
            <a:pPr algn="ctr"/>
            <a:endParaRPr lang="en-US"/>
          </a:p>
        </p:txBody>
      </p:sp>
      <p:sp>
        <p:nvSpPr>
          <p:cNvPr id="70671" name="Freeform 21"/>
          <p:cNvSpPr>
            <a:spLocks noChangeArrowheads="1"/>
          </p:cNvSpPr>
          <p:nvPr/>
        </p:nvSpPr>
        <p:spPr bwMode="auto">
          <a:xfrm>
            <a:off x="1792288" y="5715000"/>
            <a:ext cx="217487" cy="252413"/>
          </a:xfrm>
          <a:custGeom>
            <a:avLst/>
            <a:gdLst>
              <a:gd name="T0" fmla="*/ 0 w 376518"/>
              <a:gd name="T1" fmla="*/ 0 h 345781"/>
              <a:gd name="T2" fmla="*/ 1 w 376518"/>
              <a:gd name="T3" fmla="*/ 1 h 345781"/>
              <a:gd name="T4" fmla="*/ 1 w 376518"/>
              <a:gd name="T5" fmla="*/ 1 h 345781"/>
              <a:gd name="T6" fmla="*/ 1 w 376518"/>
              <a:gd name="T7" fmla="*/ 1 h 345781"/>
              <a:gd name="T8" fmla="*/ 0 60000 65536"/>
              <a:gd name="T9" fmla="*/ 0 60000 65536"/>
              <a:gd name="T10" fmla="*/ 0 60000 65536"/>
              <a:gd name="T11" fmla="*/ 0 60000 65536"/>
              <a:gd name="T12" fmla="*/ 0 w 376518"/>
              <a:gd name="T13" fmla="*/ 0 h 345781"/>
              <a:gd name="T14" fmla="*/ 376518 w 376518"/>
              <a:gd name="T15" fmla="*/ 345781 h 345781"/>
            </a:gdLst>
            <a:ahLst/>
            <a:cxnLst>
              <a:cxn ang="T8">
                <a:pos x="T0" y="T1"/>
              </a:cxn>
              <a:cxn ang="T9">
                <a:pos x="T2" y="T3"/>
              </a:cxn>
              <a:cxn ang="T10">
                <a:pos x="T4" y="T5"/>
              </a:cxn>
              <a:cxn ang="T11">
                <a:pos x="T6" y="T7"/>
              </a:cxn>
            </a:cxnLst>
            <a:rect l="T12" t="T13" r="T14" b="T15"/>
            <a:pathLst>
              <a:path w="376518" h="345781">
                <a:moveTo>
                  <a:pt x="0" y="0"/>
                </a:moveTo>
                <a:cubicBezTo>
                  <a:pt x="144716" y="42902"/>
                  <a:pt x="289432" y="85805"/>
                  <a:pt x="315045" y="122944"/>
                </a:cubicBezTo>
                <a:cubicBezTo>
                  <a:pt x="340658" y="160083"/>
                  <a:pt x="143436" y="185698"/>
                  <a:pt x="153681" y="222837"/>
                </a:cubicBezTo>
                <a:cubicBezTo>
                  <a:pt x="163926" y="259976"/>
                  <a:pt x="270222" y="302878"/>
                  <a:pt x="376518" y="345781"/>
                </a:cubicBezTo>
              </a:path>
            </a:pathLst>
          </a:custGeom>
          <a:noFill/>
          <a:ln w="9525">
            <a:solidFill>
              <a:schemeClr val="tx1"/>
            </a:solidFill>
            <a:round/>
            <a:headEnd/>
            <a:tailEnd type="triangle" w="med" len="med"/>
          </a:ln>
        </p:spPr>
        <p:txBody>
          <a:bodyPr/>
          <a:lstStyle/>
          <a:p>
            <a:endParaRPr lang="en-US"/>
          </a:p>
        </p:txBody>
      </p:sp>
      <p:sp>
        <p:nvSpPr>
          <p:cNvPr id="70672" name="Oval 22"/>
          <p:cNvSpPr>
            <a:spLocks noChangeArrowheads="1"/>
          </p:cNvSpPr>
          <p:nvPr/>
        </p:nvSpPr>
        <p:spPr bwMode="auto">
          <a:xfrm>
            <a:off x="1898650" y="5324475"/>
            <a:ext cx="1258888" cy="200025"/>
          </a:xfrm>
          <a:prstGeom prst="ellipse">
            <a:avLst/>
          </a:prstGeom>
          <a:noFill/>
          <a:ln w="9525">
            <a:solidFill>
              <a:srgbClr val="FF0000"/>
            </a:solidFill>
            <a:round/>
            <a:headEnd/>
            <a:tailEnd/>
          </a:ln>
        </p:spPr>
        <p:txBody>
          <a:bodyPr/>
          <a:lstStyle/>
          <a:p>
            <a:pPr algn="ctr"/>
            <a:endParaRPr lang="en-US"/>
          </a:p>
        </p:txBody>
      </p:sp>
      <p:sp>
        <p:nvSpPr>
          <p:cNvPr id="70673" name="TextBox 18"/>
          <p:cNvSpPr txBox="1">
            <a:spLocks noChangeArrowheads="1"/>
          </p:cNvSpPr>
          <p:nvPr/>
        </p:nvSpPr>
        <p:spPr bwMode="auto">
          <a:xfrm>
            <a:off x="7131050" y="5762625"/>
            <a:ext cx="1790700" cy="938213"/>
          </a:xfrm>
          <a:prstGeom prst="rect">
            <a:avLst/>
          </a:prstGeom>
          <a:noFill/>
          <a:ln w="9525">
            <a:solidFill>
              <a:schemeClr val="tx1"/>
            </a:solidFill>
            <a:miter lim="800000"/>
            <a:headEnd/>
            <a:tailEnd/>
          </a:ln>
        </p:spPr>
        <p:txBody>
          <a:bodyPr>
            <a:spAutoFit/>
          </a:bodyPr>
          <a:lstStyle/>
          <a:p>
            <a:r>
              <a:rPr lang="en-US" sz="1100"/>
              <a:t>Allow sending NAK because we send NAK for </a:t>
            </a:r>
            <a:r>
              <a:rPr lang="en-US" sz="1100" b="1" i="1"/>
              <a:t>frame_expected</a:t>
            </a:r>
            <a:r>
              <a:rPr lang="en-US" sz="1100"/>
              <a:t> and  </a:t>
            </a:r>
            <a:r>
              <a:rPr lang="en-US" sz="1100" b="1" i="1"/>
              <a:t>frame_expected </a:t>
            </a:r>
            <a:r>
              <a:rPr lang="en-US" sz="1100"/>
              <a:t>will be incremented soon</a:t>
            </a:r>
            <a:endParaRPr lang="en-US" sz="1100" b="1" i="1"/>
          </a:p>
        </p:txBody>
      </p:sp>
      <p:cxnSp>
        <p:nvCxnSpPr>
          <p:cNvPr id="70674" name="Straight Arrow Connector 23"/>
          <p:cNvCxnSpPr>
            <a:cxnSpLocks noChangeShapeType="1"/>
            <a:stCxn id="70673" idx="1"/>
            <a:endCxn id="70672" idx="6"/>
          </p:cNvCxnSpPr>
          <p:nvPr/>
        </p:nvCxnSpPr>
        <p:spPr bwMode="auto">
          <a:xfrm rot="10800000">
            <a:off x="3157538" y="5424488"/>
            <a:ext cx="3973512" cy="808037"/>
          </a:xfrm>
          <a:prstGeom prst="straightConnector1">
            <a:avLst/>
          </a:prstGeom>
          <a:noFill/>
          <a:ln w="9525">
            <a:solidFill>
              <a:schemeClr val="tx1"/>
            </a:solidFill>
            <a:round/>
            <a:headEnd/>
            <a:tailEnd type="triangle" w="med" len="med"/>
          </a:ln>
        </p:spPr>
      </p:cxnSp>
      <p:sp>
        <p:nvSpPr>
          <p:cNvPr id="70675" name="TextBox 18"/>
          <p:cNvSpPr txBox="1">
            <a:spLocks noChangeArrowheads="1"/>
          </p:cNvSpPr>
          <p:nvPr/>
        </p:nvSpPr>
        <p:spPr bwMode="auto">
          <a:xfrm>
            <a:off x="3657600" y="6503988"/>
            <a:ext cx="2535238" cy="261937"/>
          </a:xfrm>
          <a:prstGeom prst="rect">
            <a:avLst/>
          </a:prstGeom>
          <a:noFill/>
          <a:ln w="9525">
            <a:solidFill>
              <a:schemeClr val="tx1"/>
            </a:solidFill>
            <a:miter lim="800000"/>
            <a:headEnd/>
            <a:tailEnd/>
          </a:ln>
        </p:spPr>
        <p:txBody>
          <a:bodyPr>
            <a:spAutoFit/>
          </a:bodyPr>
          <a:lstStyle/>
          <a:p>
            <a:r>
              <a:rPr lang="en-US" sz="1100"/>
              <a:t>Reset ACK timer to the current time </a:t>
            </a:r>
          </a:p>
        </p:txBody>
      </p:sp>
      <p:sp>
        <p:nvSpPr>
          <p:cNvPr id="70676" name="Oval 25"/>
          <p:cNvSpPr>
            <a:spLocks noChangeArrowheads="1"/>
          </p:cNvSpPr>
          <p:nvPr/>
        </p:nvSpPr>
        <p:spPr bwMode="auto">
          <a:xfrm>
            <a:off x="2090738" y="6086475"/>
            <a:ext cx="1266825" cy="214313"/>
          </a:xfrm>
          <a:prstGeom prst="ellipse">
            <a:avLst/>
          </a:prstGeom>
          <a:noFill/>
          <a:ln w="9525">
            <a:solidFill>
              <a:srgbClr val="FF0000"/>
            </a:solidFill>
            <a:round/>
            <a:headEnd/>
            <a:tailEnd/>
          </a:ln>
        </p:spPr>
        <p:txBody>
          <a:bodyPr/>
          <a:lstStyle/>
          <a:p>
            <a:pPr algn="ctr"/>
            <a:endParaRPr lang="en-US"/>
          </a:p>
        </p:txBody>
      </p:sp>
      <p:sp>
        <p:nvSpPr>
          <p:cNvPr id="70677" name="Freeform 21"/>
          <p:cNvSpPr>
            <a:spLocks noChangeArrowheads="1"/>
          </p:cNvSpPr>
          <p:nvPr/>
        </p:nvSpPr>
        <p:spPr bwMode="auto">
          <a:xfrm rot="10104895">
            <a:off x="3319463" y="6216650"/>
            <a:ext cx="314325" cy="400050"/>
          </a:xfrm>
          <a:custGeom>
            <a:avLst/>
            <a:gdLst>
              <a:gd name="T0" fmla="*/ 0 w 376518"/>
              <a:gd name="T1" fmla="*/ 0 h 345781"/>
              <a:gd name="T2" fmla="*/ 8 w 376518"/>
              <a:gd name="T3" fmla="*/ 667817367 h 345781"/>
              <a:gd name="T4" fmla="*/ 4 w 376518"/>
              <a:gd name="T5" fmla="*/ 1210420995 h 345781"/>
              <a:gd name="T6" fmla="*/ 9 w 376518"/>
              <a:gd name="T7" fmla="*/ 1878236585 h 345781"/>
              <a:gd name="T8" fmla="*/ 0 60000 65536"/>
              <a:gd name="T9" fmla="*/ 0 60000 65536"/>
              <a:gd name="T10" fmla="*/ 0 60000 65536"/>
              <a:gd name="T11" fmla="*/ 0 60000 65536"/>
              <a:gd name="T12" fmla="*/ 0 w 376518"/>
              <a:gd name="T13" fmla="*/ 0 h 345781"/>
              <a:gd name="T14" fmla="*/ 376518 w 376518"/>
              <a:gd name="T15" fmla="*/ 345781 h 345781"/>
            </a:gdLst>
            <a:ahLst/>
            <a:cxnLst>
              <a:cxn ang="T8">
                <a:pos x="T0" y="T1"/>
              </a:cxn>
              <a:cxn ang="T9">
                <a:pos x="T2" y="T3"/>
              </a:cxn>
              <a:cxn ang="T10">
                <a:pos x="T4" y="T5"/>
              </a:cxn>
              <a:cxn ang="T11">
                <a:pos x="T6" y="T7"/>
              </a:cxn>
            </a:cxnLst>
            <a:rect l="T12" t="T13" r="T14" b="T15"/>
            <a:pathLst>
              <a:path w="376518" h="345781">
                <a:moveTo>
                  <a:pt x="0" y="0"/>
                </a:moveTo>
                <a:cubicBezTo>
                  <a:pt x="144716" y="42902"/>
                  <a:pt x="289432" y="85805"/>
                  <a:pt x="315045" y="122944"/>
                </a:cubicBezTo>
                <a:cubicBezTo>
                  <a:pt x="340658" y="160083"/>
                  <a:pt x="143436" y="185698"/>
                  <a:pt x="153681" y="222837"/>
                </a:cubicBezTo>
                <a:cubicBezTo>
                  <a:pt x="163926" y="259976"/>
                  <a:pt x="270222" y="302878"/>
                  <a:pt x="376518" y="345781"/>
                </a:cubicBezTo>
              </a:path>
            </a:pathLst>
          </a:custGeom>
          <a:noFill/>
          <a:ln w="9525">
            <a:solidFill>
              <a:schemeClr val="tx1"/>
            </a:solidFill>
            <a:round/>
            <a:headEnd/>
            <a:tailEnd type="triangle" w="med" len="med"/>
          </a:ln>
        </p:spPr>
        <p:txBody>
          <a:bodyPr/>
          <a:lstStyle/>
          <a:p>
            <a:endParaRPr lang="en-US"/>
          </a:p>
        </p:txBody>
      </p:sp>
      <p:sp>
        <p:nvSpPr>
          <p:cNvPr id="70678" name="Rounded Rectangle 9"/>
          <p:cNvSpPr>
            <a:spLocks noChangeArrowheads="1"/>
          </p:cNvSpPr>
          <p:nvPr/>
        </p:nvSpPr>
        <p:spPr bwMode="auto">
          <a:xfrm>
            <a:off x="1506538" y="3824288"/>
            <a:ext cx="3033712" cy="176212"/>
          </a:xfrm>
          <a:prstGeom prst="roundRect">
            <a:avLst>
              <a:gd name="adj" fmla="val 16667"/>
            </a:avLst>
          </a:prstGeom>
          <a:noFill/>
          <a:ln w="9525">
            <a:solidFill>
              <a:srgbClr val="FF3300"/>
            </a:solidFill>
            <a:round/>
            <a:headEnd/>
            <a:tailEnd/>
          </a:ln>
        </p:spPr>
        <p:txBody>
          <a:bodyPr/>
          <a:lstStyle/>
          <a:p>
            <a:pPr algn="ctr"/>
            <a:endParaRPr lang="en-US"/>
          </a:p>
        </p:txBody>
      </p:sp>
      <p:sp>
        <p:nvSpPr>
          <p:cNvPr id="27" name="TextBox 18"/>
          <p:cNvSpPr txBox="1">
            <a:spLocks noChangeArrowheads="1"/>
          </p:cNvSpPr>
          <p:nvPr/>
        </p:nvSpPr>
        <p:spPr bwMode="auto">
          <a:xfrm>
            <a:off x="7035800" y="3360738"/>
            <a:ext cx="1927225" cy="600075"/>
          </a:xfrm>
          <a:prstGeom prst="rect">
            <a:avLst/>
          </a:prstGeom>
          <a:no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sz="1100" b="1" u="sng" dirty="0">
                <a:effectLst>
                  <a:outerShdw blurRad="38100" dist="38100" dir="2700000" algn="tl">
                    <a:srgbClr val="000000">
                      <a:alpha val="43137"/>
                    </a:srgbClr>
                  </a:outerShdw>
                </a:effectLst>
              </a:rPr>
              <a:t>Restart</a:t>
            </a:r>
            <a:r>
              <a:rPr lang="en-US" sz="1100" dirty="0"/>
              <a:t> ACK timer every time we receive out of order packet</a:t>
            </a:r>
            <a:endParaRPr lang="en-US" sz="1100" b="1" i="1" dirty="0"/>
          </a:p>
        </p:txBody>
      </p:sp>
      <p:sp>
        <p:nvSpPr>
          <p:cNvPr id="70680" name="Freeform 15"/>
          <p:cNvSpPr>
            <a:spLocks noChangeArrowheads="1"/>
          </p:cNvSpPr>
          <p:nvPr/>
        </p:nvSpPr>
        <p:spPr bwMode="auto">
          <a:xfrm>
            <a:off x="6248400" y="3621088"/>
            <a:ext cx="787400" cy="320675"/>
          </a:xfrm>
          <a:custGeom>
            <a:avLst/>
            <a:gdLst>
              <a:gd name="T0" fmla="*/ 0 w 2443522"/>
              <a:gd name="T1" fmla="*/ 0 h 453358"/>
              <a:gd name="T2" fmla="*/ 0 w 2443522"/>
              <a:gd name="T3" fmla="*/ 16455 h 453358"/>
              <a:gd name="T4" fmla="*/ 0 w 2443522"/>
              <a:gd name="T5" fmla="*/ 30855 h 453358"/>
              <a:gd name="T6" fmla="*/ 0 w 2443522"/>
              <a:gd name="T7" fmla="*/ 60681 h 453358"/>
              <a:gd name="T8" fmla="*/ 0 60000 65536"/>
              <a:gd name="T9" fmla="*/ 0 60000 65536"/>
              <a:gd name="T10" fmla="*/ 0 60000 65536"/>
              <a:gd name="T11" fmla="*/ 0 60000 65536"/>
              <a:gd name="T12" fmla="*/ 0 w 2443522"/>
              <a:gd name="T13" fmla="*/ 0 h 453358"/>
              <a:gd name="T14" fmla="*/ 2443522 w 2443522"/>
              <a:gd name="T15" fmla="*/ 453358 h 453358"/>
            </a:gdLst>
            <a:ahLst/>
            <a:cxnLst>
              <a:cxn ang="T8">
                <a:pos x="T0" y="T1"/>
              </a:cxn>
              <a:cxn ang="T9">
                <a:pos x="T2" y="T3"/>
              </a:cxn>
              <a:cxn ang="T10">
                <a:pos x="T4" y="T5"/>
              </a:cxn>
              <a:cxn ang="T11">
                <a:pos x="T6" y="T7"/>
              </a:cxn>
            </a:cxnLst>
            <a:rect l="T12" t="T13" r="T14" b="T15"/>
            <a:pathLst>
              <a:path w="2443522" h="453358">
                <a:moveTo>
                  <a:pt x="2443522" y="0"/>
                </a:moveTo>
                <a:cubicBezTo>
                  <a:pt x="1838404" y="42262"/>
                  <a:pt x="1233287" y="84524"/>
                  <a:pt x="1091132" y="122944"/>
                </a:cubicBezTo>
                <a:cubicBezTo>
                  <a:pt x="948978" y="161364"/>
                  <a:pt x="1772450" y="175452"/>
                  <a:pt x="1590595" y="230521"/>
                </a:cubicBezTo>
                <a:cubicBezTo>
                  <a:pt x="1408740" y="285590"/>
                  <a:pt x="704370" y="369474"/>
                  <a:pt x="0" y="453358"/>
                </a:cubicBezTo>
              </a:path>
            </a:pathLst>
          </a:custGeom>
          <a:noFill/>
          <a:ln w="9525">
            <a:solidFill>
              <a:schemeClr val="tx1"/>
            </a:solidFill>
            <a:round/>
            <a:headEnd/>
            <a:tailEnd type="triangle" w="med" len="med"/>
          </a:ln>
        </p:spPr>
        <p:txBody>
          <a:bodyPr/>
          <a:lstStyle/>
          <a:p>
            <a:endParaRPr lang="en-US"/>
          </a:p>
        </p:txBody>
      </p:sp>
      <p:sp>
        <p:nvSpPr>
          <p:cNvPr id="70681" name="Rounded Rectangle 9"/>
          <p:cNvSpPr>
            <a:spLocks noChangeArrowheads="1"/>
          </p:cNvSpPr>
          <p:nvPr/>
        </p:nvSpPr>
        <p:spPr bwMode="auto">
          <a:xfrm>
            <a:off x="4914900" y="3816350"/>
            <a:ext cx="1347788" cy="184150"/>
          </a:xfrm>
          <a:prstGeom prst="roundRect">
            <a:avLst>
              <a:gd name="adj" fmla="val 16667"/>
            </a:avLst>
          </a:prstGeom>
          <a:noFill/>
          <a:ln w="28575">
            <a:solidFill>
              <a:srgbClr val="FF3300"/>
            </a:solidFill>
            <a:round/>
            <a:headEnd/>
            <a:tailEnd/>
          </a:ln>
        </p:spPr>
        <p:txBody>
          <a:bodyPr/>
          <a:lstStyle/>
          <a:p>
            <a:pPr algn="ctr"/>
            <a:endParaRPr 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4"/>
          <p:cNvGrpSpPr>
            <a:grpSpLocks/>
          </p:cNvGrpSpPr>
          <p:nvPr/>
        </p:nvGrpSpPr>
        <p:grpSpPr bwMode="auto">
          <a:xfrm>
            <a:off x="2435225" y="1433513"/>
            <a:ext cx="6378575" cy="4922837"/>
            <a:chOff x="2435225" y="1432824"/>
            <a:chExt cx="6378575" cy="4922838"/>
          </a:xfrm>
        </p:grpSpPr>
        <p:pic>
          <p:nvPicPr>
            <p:cNvPr id="71705" name="Picture 4" descr="3-19b"/>
            <p:cNvPicPr>
              <a:picLocks noChangeAspect="1" noChangeArrowheads="1"/>
            </p:cNvPicPr>
            <p:nvPr/>
          </p:nvPicPr>
          <p:blipFill>
            <a:blip r:embed="rId3" cstate="print"/>
            <a:srcRect t="58131"/>
            <a:stretch>
              <a:fillRect/>
            </a:stretch>
          </p:blipFill>
          <p:spPr bwMode="auto">
            <a:xfrm>
              <a:off x="2435225" y="1432824"/>
              <a:ext cx="6378575" cy="4922838"/>
            </a:xfrm>
            <a:prstGeom prst="rect">
              <a:avLst/>
            </a:prstGeom>
            <a:noFill/>
            <a:ln w="9525">
              <a:noFill/>
              <a:miter lim="800000"/>
              <a:headEnd/>
              <a:tailEnd/>
            </a:ln>
          </p:spPr>
        </p:pic>
        <p:cxnSp>
          <p:nvCxnSpPr>
            <p:cNvPr id="71706" name="Straight Connector 23"/>
            <p:cNvCxnSpPr>
              <a:cxnSpLocks noChangeShapeType="1"/>
            </p:cNvCxnSpPr>
            <p:nvPr/>
          </p:nvCxnSpPr>
          <p:spPr bwMode="auto">
            <a:xfrm>
              <a:off x="4787153" y="2466575"/>
              <a:ext cx="99892" cy="1588"/>
            </a:xfrm>
            <a:prstGeom prst="line">
              <a:avLst/>
            </a:prstGeom>
            <a:noFill/>
            <a:ln w="19050">
              <a:solidFill>
                <a:schemeClr val="tx1"/>
              </a:solidFill>
              <a:round/>
              <a:headEnd/>
              <a:tailEnd/>
            </a:ln>
          </p:spPr>
        </p:cxnSp>
      </p:grpSp>
      <p:sp>
        <p:nvSpPr>
          <p:cNvPr id="71683" name="Rectangle 2"/>
          <p:cNvSpPr>
            <a:spLocks noGrp="1" noChangeArrowheads="1"/>
          </p:cNvSpPr>
          <p:nvPr>
            <p:ph type="title"/>
          </p:nvPr>
        </p:nvSpPr>
        <p:spPr>
          <a:xfrm>
            <a:off x="806450" y="0"/>
            <a:ext cx="8337550" cy="612775"/>
          </a:xfrm>
        </p:spPr>
        <p:txBody>
          <a:bodyPr/>
          <a:lstStyle/>
          <a:p>
            <a:pPr eaLnBrk="1" hangingPunct="1"/>
            <a:r>
              <a:rPr lang="en-US" sz="2800" dirty="0">
                <a:solidFill>
                  <a:schemeClr val="accent2">
                    <a:lumMod val="75000"/>
                  </a:schemeClr>
                </a:solidFill>
                <a:ea typeface="ＭＳ Ｐゴシック" pitchFamily="34" charset="-128"/>
              </a:rPr>
              <a:t>A Sliding Window Protocol Using Selective Repeat (4)</a:t>
            </a:r>
          </a:p>
        </p:txBody>
      </p:sp>
      <p:sp>
        <p:nvSpPr>
          <p:cNvPr id="71684" name="Slide Number Placeholder 5"/>
          <p:cNvSpPr>
            <a:spLocks noGrp="1"/>
          </p:cNvSpPr>
          <p:nvPr>
            <p:ph type="sldNum" sz="quarter" idx="12"/>
          </p:nvPr>
        </p:nvSpPr>
        <p:spPr>
          <a:noFill/>
        </p:spPr>
        <p:txBody>
          <a:bodyPr/>
          <a:lstStyle/>
          <a:p>
            <a:fld id="{8B1F9D5B-B985-4274-8397-95C0952EB446}" type="slidenum">
              <a:rPr lang="en-US" smtClean="0">
                <a:cs typeface="Arial" charset="0"/>
              </a:rPr>
              <a:pPr/>
              <a:t>18</a:t>
            </a:fld>
            <a:endParaRPr lang="en-US">
              <a:cs typeface="Arial" charset="0"/>
            </a:endParaRPr>
          </a:p>
        </p:txBody>
      </p:sp>
      <p:sp>
        <p:nvSpPr>
          <p:cNvPr id="71685" name="Rounded Rectangle 9"/>
          <p:cNvSpPr>
            <a:spLocks noChangeArrowheads="1"/>
          </p:cNvSpPr>
          <p:nvPr/>
        </p:nvSpPr>
        <p:spPr bwMode="auto">
          <a:xfrm>
            <a:off x="2997200" y="1412875"/>
            <a:ext cx="5854700" cy="538163"/>
          </a:xfrm>
          <a:prstGeom prst="roundRect">
            <a:avLst>
              <a:gd name="adj" fmla="val 16667"/>
            </a:avLst>
          </a:prstGeom>
          <a:noFill/>
          <a:ln w="9525">
            <a:solidFill>
              <a:srgbClr val="FF3300"/>
            </a:solidFill>
            <a:round/>
            <a:headEnd/>
            <a:tailEnd/>
          </a:ln>
        </p:spPr>
        <p:txBody>
          <a:bodyPr/>
          <a:lstStyle/>
          <a:p>
            <a:pPr algn="ctr"/>
            <a:endParaRPr lang="en-US"/>
          </a:p>
        </p:txBody>
      </p:sp>
      <p:sp>
        <p:nvSpPr>
          <p:cNvPr id="71686" name="TextBox 18"/>
          <p:cNvSpPr txBox="1">
            <a:spLocks noChangeArrowheads="1"/>
          </p:cNvSpPr>
          <p:nvPr/>
        </p:nvSpPr>
        <p:spPr bwMode="auto">
          <a:xfrm>
            <a:off x="1414463" y="528638"/>
            <a:ext cx="6773862" cy="769937"/>
          </a:xfrm>
          <a:prstGeom prst="rect">
            <a:avLst/>
          </a:prstGeom>
          <a:noFill/>
          <a:ln w="9525">
            <a:solidFill>
              <a:schemeClr val="tx1"/>
            </a:solidFill>
            <a:miter lim="800000"/>
            <a:headEnd/>
            <a:tailEnd/>
          </a:ln>
        </p:spPr>
        <p:txBody>
          <a:bodyPr>
            <a:spAutoFit/>
          </a:bodyPr>
          <a:lstStyle/>
          <a:p>
            <a:pPr marL="120650" indent="-120650">
              <a:buFont typeface="Arial" charset="0"/>
              <a:buChar char="•"/>
            </a:pPr>
            <a:r>
              <a:rPr lang="en-US" sz="1100"/>
              <a:t>When the other side sends a NAK, the other side sets the </a:t>
            </a:r>
            <a:r>
              <a:rPr lang="en-US" altLang="en-US" sz="1100" b="1"/>
              <a:t>“</a:t>
            </a:r>
            <a:r>
              <a:rPr lang="en-US" altLang="ja-JP" sz="1100" b="1"/>
              <a:t>ack</a:t>
            </a:r>
            <a:r>
              <a:rPr lang="en-US" altLang="en-US" sz="1100" b="1"/>
              <a:t>”</a:t>
            </a:r>
            <a:r>
              <a:rPr lang="en-US" altLang="ja-JP" sz="1100" b="1"/>
              <a:t> </a:t>
            </a:r>
            <a:r>
              <a:rPr lang="en-US" altLang="ja-JP" sz="1100"/>
              <a:t>field to </a:t>
            </a:r>
            <a:r>
              <a:rPr lang="en-US" altLang="ja-JP" sz="1100" b="1"/>
              <a:t>circular (frame_expected – 1). </a:t>
            </a:r>
          </a:p>
          <a:p>
            <a:pPr marL="120650" indent="-120650">
              <a:buFont typeface="Arial" charset="0"/>
              <a:buChar char="•"/>
            </a:pPr>
            <a:r>
              <a:rPr lang="en-US" sz="1100"/>
              <a:t>Hence</a:t>
            </a:r>
            <a:r>
              <a:rPr lang="en-US" sz="1100" b="1"/>
              <a:t> r.ack</a:t>
            </a:r>
            <a:r>
              <a:rPr lang="en-US" sz="1100"/>
              <a:t> contains sequence number of the last received frame by the other side. </a:t>
            </a:r>
          </a:p>
          <a:p>
            <a:pPr marL="120650" indent="-120650">
              <a:buFont typeface="Arial" charset="0"/>
              <a:buChar char="•"/>
            </a:pPr>
            <a:r>
              <a:rPr lang="en-US" sz="1100"/>
              <a:t>Thus a sender should re-send the frame whose sequence number is </a:t>
            </a:r>
            <a:r>
              <a:rPr lang="en-US" sz="1100" b="1"/>
              <a:t>circular(r.ack+1)</a:t>
            </a:r>
          </a:p>
          <a:p>
            <a:pPr marL="120650" indent="-120650">
              <a:buFont typeface="Arial" charset="0"/>
              <a:buChar char="•"/>
            </a:pPr>
            <a:r>
              <a:rPr lang="en-US" sz="1100"/>
              <a:t>Thus we have to test </a:t>
            </a:r>
            <a:r>
              <a:rPr lang="en-US" sz="1100" b="1" i="1"/>
              <a:t>between</a:t>
            </a:r>
            <a:r>
              <a:rPr lang="en-US" sz="1100"/>
              <a:t> for </a:t>
            </a:r>
            <a:r>
              <a:rPr lang="en-US" sz="1100" b="1"/>
              <a:t>circular(r.ack+1)</a:t>
            </a:r>
            <a:endParaRPr lang="en-US" sz="1100"/>
          </a:p>
        </p:txBody>
      </p:sp>
      <p:sp>
        <p:nvSpPr>
          <p:cNvPr id="8" name="TextBox 18"/>
          <p:cNvSpPr txBox="1">
            <a:spLocks noChangeArrowheads="1"/>
          </p:cNvSpPr>
          <p:nvPr/>
        </p:nvSpPr>
        <p:spPr bwMode="auto">
          <a:xfrm>
            <a:off x="0" y="1268413"/>
            <a:ext cx="2709863" cy="1446212"/>
          </a:xfrm>
          <a:prstGeom prst="rect">
            <a:avLst/>
          </a:prstGeom>
          <a:noFill/>
          <a:ln w="9525">
            <a:solidFill>
              <a:schemeClr val="tx1"/>
            </a:solidFill>
            <a:miter lim="800000"/>
            <a:headEnd/>
            <a:tailEnd/>
          </a:ln>
        </p:spPr>
        <p:txBody>
          <a:bodyPr>
            <a:spAutoFit/>
          </a:bodyPr>
          <a:lstStyle>
            <a:lvl1pPr marL="115888" indent="-115888"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buFont typeface="Arial" charset="0"/>
              <a:buChar char="•"/>
              <a:defRPr/>
            </a:pPr>
            <a:r>
              <a:rPr lang="en-US" sz="1100" dirty="0"/>
              <a:t>ACK means all frames in the </a:t>
            </a:r>
            <a:r>
              <a:rPr lang="en-US" sz="1100" b="1" u="sng" dirty="0"/>
              <a:t>contiguous</a:t>
            </a:r>
            <a:r>
              <a:rPr lang="en-US" sz="1100" dirty="0"/>
              <a:t> sequence of  frames </a:t>
            </a:r>
            <a:r>
              <a:rPr lang="en-US" sz="1100" b="1" u="sng" dirty="0"/>
              <a:t>before and including</a:t>
            </a:r>
            <a:r>
              <a:rPr lang="en-US" sz="1100" b="1" dirty="0"/>
              <a:t> </a:t>
            </a:r>
            <a:r>
              <a:rPr lang="en-US" sz="1100" dirty="0" err="1"/>
              <a:t>ACKed</a:t>
            </a:r>
            <a:r>
              <a:rPr lang="en-US" sz="1100" dirty="0"/>
              <a:t> frame have been received. Do the following </a:t>
            </a:r>
            <a:r>
              <a:rPr lang="en-US" sz="1100" i="1" dirty="0"/>
              <a:t>between</a:t>
            </a:r>
            <a:r>
              <a:rPr lang="en-US" sz="1100" dirty="0"/>
              <a:t> </a:t>
            </a:r>
            <a:r>
              <a:rPr lang="en-US" sz="1100" b="1" dirty="0" err="1">
                <a:effectLst>
                  <a:outerShdw blurRad="38100" dist="38100" dir="2700000" algn="tl">
                    <a:srgbClr val="DDDDDD"/>
                  </a:outerShdw>
                </a:effectLst>
              </a:rPr>
              <a:t>ack_expected</a:t>
            </a:r>
            <a:r>
              <a:rPr lang="en-US" sz="1100" dirty="0"/>
              <a:t> and </a:t>
            </a:r>
            <a:r>
              <a:rPr lang="en-US" sz="1100" b="1" dirty="0" err="1">
                <a:effectLst>
                  <a:outerShdw blurRad="38100" dist="38100" dir="2700000" algn="tl">
                    <a:srgbClr val="DDDDDD"/>
                  </a:outerShdw>
                </a:effectLst>
              </a:rPr>
              <a:t>r.ack</a:t>
            </a:r>
            <a:r>
              <a:rPr lang="en-US" sz="1100" b="1" dirty="0">
                <a:effectLst>
                  <a:outerShdw blurRad="38100" dist="38100" dir="2700000" algn="tl">
                    <a:srgbClr val="DDDDDD"/>
                  </a:outerShdw>
                </a:effectLst>
              </a:rPr>
              <a:t> </a:t>
            </a:r>
            <a:endParaRPr lang="en-US" sz="1100" b="1" dirty="0"/>
          </a:p>
          <a:p>
            <a:pPr marL="171450" indent="-171450" eaLnBrk="1" hangingPunct="1">
              <a:buFont typeface="Symbol" charset="0"/>
              <a:buChar char="Þ"/>
              <a:defRPr/>
            </a:pPr>
            <a:r>
              <a:rPr lang="en-US" sz="1100" dirty="0">
                <a:sym typeface="Symbol" charset="0"/>
              </a:rPr>
              <a:t>Advance sender lower window</a:t>
            </a:r>
          </a:p>
          <a:p>
            <a:pPr marL="171450" indent="-171450" eaLnBrk="1" hangingPunct="1">
              <a:buFont typeface="Symbol" charset="0"/>
              <a:buChar char="Þ"/>
              <a:defRPr/>
            </a:pPr>
            <a:r>
              <a:rPr lang="en-US" sz="1100" dirty="0">
                <a:sym typeface="Symbol" charset="0"/>
              </a:rPr>
              <a:t>Free buffers</a:t>
            </a:r>
          </a:p>
          <a:p>
            <a:pPr eaLnBrk="1" hangingPunct="1">
              <a:defRPr/>
            </a:pPr>
            <a:r>
              <a:rPr lang="en-US" sz="1100" dirty="0">
                <a:sym typeface="Symbol" charset="0"/>
              </a:rPr>
              <a:t></a:t>
            </a:r>
            <a:r>
              <a:rPr lang="en-US" sz="1100" dirty="0"/>
              <a:t>Stop all retransmit timers</a:t>
            </a:r>
            <a:endParaRPr lang="en-US" sz="1100" dirty="0">
              <a:effectLst>
                <a:outerShdw blurRad="38100" dist="38100" dir="2700000" algn="tl">
                  <a:srgbClr val="DDDDDD"/>
                </a:outerShdw>
              </a:effectLst>
            </a:endParaRPr>
          </a:p>
        </p:txBody>
      </p:sp>
      <p:sp>
        <p:nvSpPr>
          <p:cNvPr id="71688" name="Rounded Rectangle 9"/>
          <p:cNvSpPr>
            <a:spLocks noChangeArrowheads="1"/>
          </p:cNvSpPr>
          <p:nvPr/>
        </p:nvSpPr>
        <p:spPr bwMode="auto">
          <a:xfrm>
            <a:off x="2997200" y="2105025"/>
            <a:ext cx="5408613" cy="868363"/>
          </a:xfrm>
          <a:prstGeom prst="roundRect">
            <a:avLst>
              <a:gd name="adj" fmla="val 16667"/>
            </a:avLst>
          </a:prstGeom>
          <a:noFill/>
          <a:ln w="9525">
            <a:solidFill>
              <a:srgbClr val="FF3300"/>
            </a:solidFill>
            <a:round/>
            <a:headEnd/>
            <a:tailEnd/>
          </a:ln>
        </p:spPr>
        <p:txBody>
          <a:bodyPr/>
          <a:lstStyle/>
          <a:p>
            <a:pPr algn="ctr"/>
            <a:endParaRPr lang="en-US"/>
          </a:p>
        </p:txBody>
      </p:sp>
      <p:sp>
        <p:nvSpPr>
          <p:cNvPr id="71689" name="Freeform 9"/>
          <p:cNvSpPr>
            <a:spLocks noChangeArrowheads="1"/>
          </p:cNvSpPr>
          <p:nvPr/>
        </p:nvSpPr>
        <p:spPr bwMode="auto">
          <a:xfrm>
            <a:off x="8204200" y="1019175"/>
            <a:ext cx="407988" cy="392113"/>
          </a:xfrm>
          <a:custGeom>
            <a:avLst/>
            <a:gdLst>
              <a:gd name="T0" fmla="*/ 0 w 376518"/>
              <a:gd name="T1" fmla="*/ 0 h 345781"/>
              <a:gd name="T2" fmla="*/ 35844843 w 376518"/>
              <a:gd name="T3" fmla="*/ 204854097 h 345781"/>
              <a:gd name="T4" fmla="*/ 17485314 w 376518"/>
              <a:gd name="T5" fmla="*/ 371301249 h 345781"/>
              <a:gd name="T6" fmla="*/ 42838823 w 376518"/>
              <a:gd name="T7" fmla="*/ 576155128 h 345781"/>
              <a:gd name="T8" fmla="*/ 0 60000 65536"/>
              <a:gd name="T9" fmla="*/ 0 60000 65536"/>
              <a:gd name="T10" fmla="*/ 0 60000 65536"/>
              <a:gd name="T11" fmla="*/ 0 60000 65536"/>
              <a:gd name="T12" fmla="*/ 0 w 376518"/>
              <a:gd name="T13" fmla="*/ 0 h 345781"/>
              <a:gd name="T14" fmla="*/ 376518 w 376518"/>
              <a:gd name="T15" fmla="*/ 345781 h 345781"/>
            </a:gdLst>
            <a:ahLst/>
            <a:cxnLst>
              <a:cxn ang="T8">
                <a:pos x="T0" y="T1"/>
              </a:cxn>
              <a:cxn ang="T9">
                <a:pos x="T2" y="T3"/>
              </a:cxn>
              <a:cxn ang="T10">
                <a:pos x="T4" y="T5"/>
              </a:cxn>
              <a:cxn ang="T11">
                <a:pos x="T6" y="T7"/>
              </a:cxn>
            </a:cxnLst>
            <a:rect l="T12" t="T13" r="T14" b="T15"/>
            <a:pathLst>
              <a:path w="376518" h="345781">
                <a:moveTo>
                  <a:pt x="0" y="0"/>
                </a:moveTo>
                <a:cubicBezTo>
                  <a:pt x="144716" y="42902"/>
                  <a:pt x="289432" y="85805"/>
                  <a:pt x="315045" y="122944"/>
                </a:cubicBezTo>
                <a:cubicBezTo>
                  <a:pt x="340658" y="160083"/>
                  <a:pt x="143436" y="185698"/>
                  <a:pt x="153681" y="222837"/>
                </a:cubicBezTo>
                <a:cubicBezTo>
                  <a:pt x="163926" y="259976"/>
                  <a:pt x="270222" y="302878"/>
                  <a:pt x="376518" y="345781"/>
                </a:cubicBezTo>
              </a:path>
            </a:pathLst>
          </a:custGeom>
          <a:noFill/>
          <a:ln w="9525">
            <a:solidFill>
              <a:schemeClr val="tx1"/>
            </a:solidFill>
            <a:round/>
            <a:headEnd/>
            <a:tailEnd type="triangle" w="med" len="med"/>
          </a:ln>
        </p:spPr>
        <p:txBody>
          <a:bodyPr/>
          <a:lstStyle/>
          <a:p>
            <a:endParaRPr lang="en-US"/>
          </a:p>
        </p:txBody>
      </p:sp>
      <p:sp>
        <p:nvSpPr>
          <p:cNvPr id="71690" name="Freeform 12"/>
          <p:cNvSpPr>
            <a:spLocks noChangeArrowheads="1"/>
          </p:cNvSpPr>
          <p:nvPr/>
        </p:nvSpPr>
        <p:spPr bwMode="auto">
          <a:xfrm>
            <a:off x="2724150" y="2043113"/>
            <a:ext cx="280988" cy="723900"/>
          </a:xfrm>
          <a:custGeom>
            <a:avLst/>
            <a:gdLst>
              <a:gd name="T0" fmla="*/ 0 w 376518"/>
              <a:gd name="T1" fmla="*/ 0 h 345781"/>
              <a:gd name="T2" fmla="*/ 424808 w 376518"/>
              <a:gd name="T3" fmla="*/ 2147483647 h 345781"/>
              <a:gd name="T4" fmla="*/ 207226 w 376518"/>
              <a:gd name="T5" fmla="*/ 2147483647 h 345781"/>
              <a:gd name="T6" fmla="*/ 507699 w 376518"/>
              <a:gd name="T7" fmla="*/ 2147483647 h 345781"/>
              <a:gd name="T8" fmla="*/ 0 60000 65536"/>
              <a:gd name="T9" fmla="*/ 0 60000 65536"/>
              <a:gd name="T10" fmla="*/ 0 60000 65536"/>
              <a:gd name="T11" fmla="*/ 0 60000 65536"/>
              <a:gd name="T12" fmla="*/ 0 w 376518"/>
              <a:gd name="T13" fmla="*/ 0 h 345781"/>
              <a:gd name="T14" fmla="*/ 376518 w 376518"/>
              <a:gd name="T15" fmla="*/ 345781 h 345781"/>
            </a:gdLst>
            <a:ahLst/>
            <a:cxnLst>
              <a:cxn ang="T8">
                <a:pos x="T0" y="T1"/>
              </a:cxn>
              <a:cxn ang="T9">
                <a:pos x="T2" y="T3"/>
              </a:cxn>
              <a:cxn ang="T10">
                <a:pos x="T4" y="T5"/>
              </a:cxn>
              <a:cxn ang="T11">
                <a:pos x="T6" y="T7"/>
              </a:cxn>
            </a:cxnLst>
            <a:rect l="T12" t="T13" r="T14" b="T15"/>
            <a:pathLst>
              <a:path w="376518" h="345781">
                <a:moveTo>
                  <a:pt x="0" y="0"/>
                </a:moveTo>
                <a:cubicBezTo>
                  <a:pt x="144716" y="42902"/>
                  <a:pt x="289432" y="85805"/>
                  <a:pt x="315045" y="122944"/>
                </a:cubicBezTo>
                <a:cubicBezTo>
                  <a:pt x="340658" y="160083"/>
                  <a:pt x="143436" y="185698"/>
                  <a:pt x="153681" y="222837"/>
                </a:cubicBezTo>
                <a:cubicBezTo>
                  <a:pt x="163926" y="259976"/>
                  <a:pt x="270222" y="302878"/>
                  <a:pt x="376518" y="345781"/>
                </a:cubicBezTo>
              </a:path>
            </a:pathLst>
          </a:custGeom>
          <a:noFill/>
          <a:ln w="9525">
            <a:solidFill>
              <a:schemeClr val="tx1"/>
            </a:solidFill>
            <a:round/>
            <a:headEnd/>
            <a:tailEnd type="triangle" w="med" len="med"/>
          </a:ln>
        </p:spPr>
        <p:txBody>
          <a:bodyPr/>
          <a:lstStyle/>
          <a:p>
            <a:endParaRPr lang="en-US"/>
          </a:p>
        </p:txBody>
      </p:sp>
      <p:sp>
        <p:nvSpPr>
          <p:cNvPr id="71691" name="Freeform 13"/>
          <p:cNvSpPr>
            <a:spLocks noChangeArrowheads="1"/>
          </p:cNvSpPr>
          <p:nvPr/>
        </p:nvSpPr>
        <p:spPr bwMode="auto">
          <a:xfrm rot="14134931" flipV="1">
            <a:off x="4204494" y="5945981"/>
            <a:ext cx="923925" cy="442913"/>
          </a:xfrm>
          <a:custGeom>
            <a:avLst/>
            <a:gdLst>
              <a:gd name="T0" fmla="*/ 0 w 376518"/>
              <a:gd name="T1" fmla="*/ 0 h 345781"/>
              <a:gd name="T2" fmla="*/ 2147483647 w 376518"/>
              <a:gd name="T3" fmla="*/ 2147483647 h 345781"/>
              <a:gd name="T4" fmla="*/ 2147483647 w 376518"/>
              <a:gd name="T5" fmla="*/ 2147483647 h 345781"/>
              <a:gd name="T6" fmla="*/ 2147483647 w 376518"/>
              <a:gd name="T7" fmla="*/ 2147483647 h 345781"/>
              <a:gd name="T8" fmla="*/ 0 60000 65536"/>
              <a:gd name="T9" fmla="*/ 0 60000 65536"/>
              <a:gd name="T10" fmla="*/ 0 60000 65536"/>
              <a:gd name="T11" fmla="*/ 0 60000 65536"/>
              <a:gd name="T12" fmla="*/ 0 w 376518"/>
              <a:gd name="T13" fmla="*/ 0 h 345781"/>
              <a:gd name="T14" fmla="*/ 376518 w 376518"/>
              <a:gd name="T15" fmla="*/ 345781 h 345781"/>
            </a:gdLst>
            <a:ahLst/>
            <a:cxnLst>
              <a:cxn ang="T8">
                <a:pos x="T0" y="T1"/>
              </a:cxn>
              <a:cxn ang="T9">
                <a:pos x="T2" y="T3"/>
              </a:cxn>
              <a:cxn ang="T10">
                <a:pos x="T4" y="T5"/>
              </a:cxn>
              <a:cxn ang="T11">
                <a:pos x="T6" y="T7"/>
              </a:cxn>
            </a:cxnLst>
            <a:rect l="T12" t="T13" r="T14" b="T15"/>
            <a:pathLst>
              <a:path w="376518" h="345781">
                <a:moveTo>
                  <a:pt x="0" y="0"/>
                </a:moveTo>
                <a:cubicBezTo>
                  <a:pt x="144716" y="42902"/>
                  <a:pt x="170918" y="30396"/>
                  <a:pt x="196531" y="67535"/>
                </a:cubicBezTo>
                <a:cubicBezTo>
                  <a:pt x="222144" y="104674"/>
                  <a:pt x="123683" y="176463"/>
                  <a:pt x="153681" y="222837"/>
                </a:cubicBezTo>
                <a:cubicBezTo>
                  <a:pt x="183679" y="269211"/>
                  <a:pt x="270222" y="302878"/>
                  <a:pt x="376518" y="345781"/>
                </a:cubicBezTo>
              </a:path>
            </a:pathLst>
          </a:custGeom>
          <a:noFill/>
          <a:ln w="9525">
            <a:solidFill>
              <a:schemeClr val="tx1"/>
            </a:solidFill>
            <a:round/>
            <a:headEnd/>
            <a:tailEnd type="triangle" w="med" len="med"/>
          </a:ln>
        </p:spPr>
        <p:txBody>
          <a:bodyPr/>
          <a:lstStyle/>
          <a:p>
            <a:endParaRPr lang="en-US"/>
          </a:p>
        </p:txBody>
      </p:sp>
      <p:sp>
        <p:nvSpPr>
          <p:cNvPr id="71692" name="TextBox 18"/>
          <p:cNvSpPr txBox="1">
            <a:spLocks noChangeArrowheads="1"/>
          </p:cNvSpPr>
          <p:nvPr/>
        </p:nvSpPr>
        <p:spPr bwMode="auto">
          <a:xfrm>
            <a:off x="5100638" y="6307138"/>
            <a:ext cx="1746250" cy="430212"/>
          </a:xfrm>
          <a:prstGeom prst="rect">
            <a:avLst/>
          </a:prstGeom>
          <a:noFill/>
          <a:ln w="9525">
            <a:solidFill>
              <a:schemeClr val="tx1"/>
            </a:solidFill>
            <a:miter lim="800000"/>
            <a:headEnd/>
            <a:tailEnd/>
          </a:ln>
        </p:spPr>
        <p:txBody>
          <a:bodyPr>
            <a:spAutoFit/>
          </a:bodyPr>
          <a:lstStyle/>
          <a:p>
            <a:r>
              <a:rPr lang="en-US" sz="1100"/>
              <a:t>Window size is NR_BUF </a:t>
            </a:r>
            <a:r>
              <a:rPr lang="en-US" sz="1100">
                <a:sym typeface="Symbol" pitchFamily="18" charset="2"/>
              </a:rPr>
              <a:t> </a:t>
            </a:r>
            <a:r>
              <a:rPr lang="en-US" sz="1100"/>
              <a:t>half of MAX_SEQ</a:t>
            </a:r>
          </a:p>
        </p:txBody>
      </p:sp>
      <p:sp>
        <p:nvSpPr>
          <p:cNvPr id="71693" name="Oval 15"/>
          <p:cNvSpPr>
            <a:spLocks noChangeArrowheads="1"/>
          </p:cNvSpPr>
          <p:nvPr/>
        </p:nvSpPr>
        <p:spPr bwMode="auto">
          <a:xfrm>
            <a:off x="2581275" y="5678488"/>
            <a:ext cx="1814513" cy="268287"/>
          </a:xfrm>
          <a:prstGeom prst="ellipse">
            <a:avLst/>
          </a:prstGeom>
          <a:noFill/>
          <a:ln w="9525">
            <a:solidFill>
              <a:srgbClr val="FF0000"/>
            </a:solidFill>
            <a:round/>
            <a:headEnd/>
            <a:tailEnd/>
          </a:ln>
        </p:spPr>
        <p:txBody>
          <a:bodyPr/>
          <a:lstStyle/>
          <a:p>
            <a:pPr algn="ctr"/>
            <a:endParaRPr lang="en-US"/>
          </a:p>
        </p:txBody>
      </p:sp>
      <p:sp>
        <p:nvSpPr>
          <p:cNvPr id="71694" name="Oval 16"/>
          <p:cNvSpPr>
            <a:spLocks noChangeArrowheads="1"/>
          </p:cNvSpPr>
          <p:nvPr/>
        </p:nvSpPr>
        <p:spPr bwMode="auto">
          <a:xfrm>
            <a:off x="4203700" y="4471988"/>
            <a:ext cx="814388" cy="230187"/>
          </a:xfrm>
          <a:prstGeom prst="ellipse">
            <a:avLst/>
          </a:prstGeom>
          <a:noFill/>
          <a:ln w="9525">
            <a:solidFill>
              <a:srgbClr val="FF0000"/>
            </a:solidFill>
            <a:round/>
            <a:headEnd/>
            <a:tailEnd/>
          </a:ln>
        </p:spPr>
        <p:txBody>
          <a:bodyPr/>
          <a:lstStyle/>
          <a:p>
            <a:pPr algn="ctr"/>
            <a:endParaRPr lang="en-US"/>
          </a:p>
        </p:txBody>
      </p:sp>
      <p:sp>
        <p:nvSpPr>
          <p:cNvPr id="18" name="TextBox 18"/>
          <p:cNvSpPr txBox="1">
            <a:spLocks noChangeArrowheads="1"/>
          </p:cNvSpPr>
          <p:nvPr/>
        </p:nvSpPr>
        <p:spPr bwMode="auto">
          <a:xfrm>
            <a:off x="180975" y="2854325"/>
            <a:ext cx="2441575" cy="769938"/>
          </a:xfrm>
          <a:prstGeom prst="rect">
            <a:avLst/>
          </a:prstGeom>
          <a:noFill/>
          <a:ln w="9525">
            <a:solidFill>
              <a:schemeClr val="tx1"/>
            </a:solidFill>
            <a:miter lim="800000"/>
            <a:headEnd/>
            <a:tailEnd/>
          </a:ln>
        </p:spPr>
        <p:txBody>
          <a:bodyPr>
            <a:spAutoFit/>
          </a:bodyPr>
          <a:lstStyle/>
          <a:p>
            <a:pPr>
              <a:defRPr/>
            </a:pPr>
            <a:r>
              <a:rPr lang="en-US" sz="1100" dirty="0">
                <a:ea typeface="+mn-ea"/>
              </a:rPr>
              <a:t>We assume that the timeout event causes the variable </a:t>
            </a:r>
            <a:r>
              <a:rPr lang="en-US" sz="1100" b="1" i="1" dirty="0" err="1">
                <a:effectLst>
                  <a:outerShdw blurRad="38100" dist="38100" dir="2700000" algn="tl">
                    <a:srgbClr val="000000">
                      <a:alpha val="43137"/>
                    </a:srgbClr>
                  </a:outerShdw>
                </a:effectLst>
                <a:ea typeface="+mn-ea"/>
              </a:rPr>
              <a:t>oldest_frame</a:t>
            </a:r>
            <a:r>
              <a:rPr lang="en-US" sz="1100" dirty="0">
                <a:ea typeface="+mn-ea"/>
              </a:rPr>
              <a:t> to be set according to the timeout that just expired</a:t>
            </a:r>
          </a:p>
        </p:txBody>
      </p:sp>
      <p:sp>
        <p:nvSpPr>
          <p:cNvPr id="71696" name="Freeform 19"/>
          <p:cNvSpPr>
            <a:spLocks noChangeArrowheads="1"/>
          </p:cNvSpPr>
          <p:nvPr/>
        </p:nvSpPr>
        <p:spPr bwMode="auto">
          <a:xfrm>
            <a:off x="2466975" y="3633788"/>
            <a:ext cx="1782763" cy="908050"/>
          </a:xfrm>
          <a:custGeom>
            <a:avLst/>
            <a:gdLst>
              <a:gd name="T0" fmla="*/ 0 w 2220686"/>
              <a:gd name="T1" fmla="*/ 0 h 699247"/>
              <a:gd name="T2" fmla="*/ 2 w 2220686"/>
              <a:gd name="T3" fmla="*/ 2147483647 h 699247"/>
              <a:gd name="T4" fmla="*/ 2 w 2220686"/>
              <a:gd name="T5" fmla="*/ 2147483647 h 699247"/>
              <a:gd name="T6" fmla="*/ 6 w 2220686"/>
              <a:gd name="T7" fmla="*/ 2147483647 h 699247"/>
              <a:gd name="T8" fmla="*/ 0 60000 65536"/>
              <a:gd name="T9" fmla="*/ 0 60000 65536"/>
              <a:gd name="T10" fmla="*/ 0 60000 65536"/>
              <a:gd name="T11" fmla="*/ 0 60000 65536"/>
              <a:gd name="T12" fmla="*/ 0 w 2220686"/>
              <a:gd name="T13" fmla="*/ 0 h 699247"/>
              <a:gd name="T14" fmla="*/ 2220686 w 2220686"/>
              <a:gd name="T15" fmla="*/ 699247 h 699247"/>
            </a:gdLst>
            <a:ahLst/>
            <a:cxnLst>
              <a:cxn ang="T8">
                <a:pos x="T0" y="T1"/>
              </a:cxn>
              <a:cxn ang="T9">
                <a:pos x="T2" y="T3"/>
              </a:cxn>
              <a:cxn ang="T10">
                <a:pos x="T4" y="T5"/>
              </a:cxn>
              <a:cxn ang="T11">
                <a:pos x="T6" y="T7"/>
              </a:cxn>
            </a:cxnLst>
            <a:rect l="T12" t="T13" r="T14" b="T15"/>
            <a:pathLst>
              <a:path w="2220686" h="699247">
                <a:moveTo>
                  <a:pt x="0" y="0"/>
                </a:moveTo>
                <a:cubicBezTo>
                  <a:pt x="356026" y="81322"/>
                  <a:pt x="265321" y="162645"/>
                  <a:pt x="360091" y="215153"/>
                </a:cubicBezTo>
                <a:cubicBezTo>
                  <a:pt x="454861" y="267661"/>
                  <a:pt x="258519" y="234364"/>
                  <a:pt x="568618" y="315046"/>
                </a:cubicBezTo>
                <a:cubicBezTo>
                  <a:pt x="878717" y="395728"/>
                  <a:pt x="1512474" y="547487"/>
                  <a:pt x="2220686" y="699247"/>
                </a:cubicBezTo>
              </a:path>
            </a:pathLst>
          </a:custGeom>
          <a:noFill/>
          <a:ln w="9525">
            <a:solidFill>
              <a:schemeClr val="tx1"/>
            </a:solidFill>
            <a:round/>
            <a:headEnd/>
            <a:tailEnd type="triangle" w="med" len="med"/>
          </a:ln>
        </p:spPr>
        <p:txBody>
          <a:bodyPr/>
          <a:lstStyle/>
          <a:p>
            <a:endParaRPr lang="en-US"/>
          </a:p>
        </p:txBody>
      </p:sp>
      <p:sp>
        <p:nvSpPr>
          <p:cNvPr id="71697" name="Rounded Rectangle 9"/>
          <p:cNvSpPr>
            <a:spLocks noChangeArrowheads="1"/>
          </p:cNvSpPr>
          <p:nvPr/>
        </p:nvSpPr>
        <p:spPr bwMode="auto">
          <a:xfrm>
            <a:off x="2719388" y="5002213"/>
            <a:ext cx="5418137" cy="538162"/>
          </a:xfrm>
          <a:prstGeom prst="roundRect">
            <a:avLst>
              <a:gd name="adj" fmla="val 16667"/>
            </a:avLst>
          </a:prstGeom>
          <a:noFill/>
          <a:ln w="9525">
            <a:solidFill>
              <a:srgbClr val="FF3300"/>
            </a:solidFill>
            <a:round/>
            <a:headEnd/>
            <a:tailEnd/>
          </a:ln>
        </p:spPr>
        <p:txBody>
          <a:bodyPr/>
          <a:lstStyle/>
          <a:p>
            <a:pPr algn="ctr"/>
            <a:endParaRPr lang="en-US"/>
          </a:p>
        </p:txBody>
      </p:sp>
      <p:sp>
        <p:nvSpPr>
          <p:cNvPr id="23" name="TextBox 18"/>
          <p:cNvSpPr txBox="1">
            <a:spLocks noChangeArrowheads="1"/>
          </p:cNvSpPr>
          <p:nvPr/>
        </p:nvSpPr>
        <p:spPr bwMode="auto">
          <a:xfrm>
            <a:off x="0" y="3746500"/>
            <a:ext cx="2243138" cy="2293938"/>
          </a:xfrm>
          <a:prstGeom prst="rect">
            <a:avLst/>
          </a:prstGeom>
          <a:noFill/>
          <a:ln w="9525">
            <a:solidFill>
              <a:schemeClr val="tx1"/>
            </a:solidFill>
            <a:miter lim="800000"/>
            <a:headEnd/>
            <a:tailEnd/>
          </a:ln>
        </p:spPr>
        <p:txBody>
          <a:bodyPr>
            <a:spAutoFit/>
          </a:bodyPr>
          <a:lstStyle/>
          <a:p>
            <a:pPr marL="120650" indent="-120650">
              <a:buFont typeface="Arial" pitchFamily="34" charset="0"/>
              <a:buChar char="•"/>
              <a:defRPr/>
            </a:pPr>
            <a:r>
              <a:rPr lang="en-US" sz="1100" dirty="0">
                <a:ea typeface="+mn-ea"/>
              </a:rPr>
              <a:t>On ACK timeout, we send ACK for the frame </a:t>
            </a:r>
            <a:r>
              <a:rPr lang="en-US" sz="1100" b="1" dirty="0">
                <a:ea typeface="+mn-ea"/>
              </a:rPr>
              <a:t>before </a:t>
            </a:r>
            <a:r>
              <a:rPr lang="en-US" sz="1100" dirty="0">
                <a:ea typeface="+mn-ea"/>
              </a:rPr>
              <a:t>bottom of the receiver window because </a:t>
            </a:r>
            <a:r>
              <a:rPr lang="en-US" sz="1100" b="1" dirty="0" err="1">
                <a:ea typeface="+mn-ea"/>
              </a:rPr>
              <a:t>frame_expected</a:t>
            </a:r>
            <a:r>
              <a:rPr lang="en-US" sz="1100" b="1" dirty="0">
                <a:ea typeface="+mn-ea"/>
              </a:rPr>
              <a:t> </a:t>
            </a:r>
            <a:r>
              <a:rPr lang="en-US" sz="1100" dirty="0">
                <a:ea typeface="+mn-ea"/>
              </a:rPr>
              <a:t>is one more than the sequence number of the last frame received in </a:t>
            </a:r>
            <a:r>
              <a:rPr lang="en-US" sz="1100" b="1" dirty="0">
                <a:ea typeface="+mn-ea"/>
              </a:rPr>
              <a:t>contiguous</a:t>
            </a:r>
            <a:r>
              <a:rPr lang="en-US" sz="1100" dirty="0">
                <a:ea typeface="+mn-ea"/>
              </a:rPr>
              <a:t> sequence</a:t>
            </a:r>
          </a:p>
          <a:p>
            <a:pPr marL="120650" indent="-120650">
              <a:buFont typeface="Arial" pitchFamily="34" charset="0"/>
              <a:buChar char="•"/>
              <a:defRPr/>
            </a:pPr>
            <a:r>
              <a:rPr lang="en-US" sz="1100" dirty="0">
                <a:ea typeface="+mn-ea"/>
              </a:rPr>
              <a:t>Because </a:t>
            </a:r>
            <a:r>
              <a:rPr lang="en-US" sz="1100" i="1" dirty="0" err="1">
                <a:ea typeface="+mn-ea"/>
              </a:rPr>
              <a:t>send_frame</a:t>
            </a:r>
            <a:r>
              <a:rPr lang="en-US" sz="1100" i="1" dirty="0">
                <a:ea typeface="+mn-ea"/>
              </a:rPr>
              <a:t>()</a:t>
            </a:r>
            <a:r>
              <a:rPr lang="en-US" sz="1100" dirty="0">
                <a:ea typeface="+mn-ea"/>
              </a:rPr>
              <a:t> sets </a:t>
            </a:r>
            <a:r>
              <a:rPr lang="en-US" sz="1100" b="1" i="1" dirty="0">
                <a:ea typeface="+mn-ea"/>
              </a:rPr>
              <a:t>s.ack</a:t>
            </a:r>
            <a:r>
              <a:rPr lang="en-US" sz="1100" dirty="0">
                <a:ea typeface="+mn-ea"/>
              </a:rPr>
              <a:t> to </a:t>
            </a:r>
            <a:r>
              <a:rPr lang="en-US" sz="1100" b="1" dirty="0">
                <a:ea typeface="+mn-ea"/>
              </a:rPr>
              <a:t>circular(frame_exptected-1)</a:t>
            </a:r>
            <a:r>
              <a:rPr lang="en-US" sz="1100" dirty="0">
                <a:ea typeface="+mn-ea"/>
              </a:rPr>
              <a:t>, we will end up </a:t>
            </a:r>
            <a:r>
              <a:rPr lang="en-US" sz="1100" i="1" dirty="0">
                <a:effectLst>
                  <a:outerShdw blurRad="38100" dist="38100" dir="2700000" algn="tl">
                    <a:srgbClr val="000000">
                      <a:alpha val="43137"/>
                    </a:srgbClr>
                  </a:outerShdw>
                </a:effectLst>
                <a:ea typeface="+mn-ea"/>
              </a:rPr>
              <a:t>re-</a:t>
            </a:r>
            <a:r>
              <a:rPr lang="en-US" sz="1100" i="1" dirty="0" err="1">
                <a:effectLst>
                  <a:outerShdw blurRad="38100" dist="38100" dir="2700000" algn="tl">
                    <a:srgbClr val="000000">
                      <a:alpha val="43137"/>
                    </a:srgbClr>
                  </a:outerShdw>
                </a:effectLst>
                <a:ea typeface="+mn-ea"/>
              </a:rPr>
              <a:t>ACKing</a:t>
            </a:r>
            <a:r>
              <a:rPr lang="en-US" sz="1100" dirty="0">
                <a:ea typeface="+mn-ea"/>
              </a:rPr>
              <a:t> the last frame received in the </a:t>
            </a:r>
            <a:r>
              <a:rPr lang="en-US" sz="1100" b="1" dirty="0">
                <a:ea typeface="+mn-ea"/>
              </a:rPr>
              <a:t>contiguous</a:t>
            </a:r>
            <a:r>
              <a:rPr lang="en-US" sz="1100" dirty="0">
                <a:ea typeface="+mn-ea"/>
              </a:rPr>
              <a:t> sequence</a:t>
            </a:r>
          </a:p>
        </p:txBody>
      </p:sp>
      <p:sp>
        <p:nvSpPr>
          <p:cNvPr id="71699" name="Oval 24"/>
          <p:cNvSpPr>
            <a:spLocks noChangeArrowheads="1"/>
          </p:cNvSpPr>
          <p:nvPr/>
        </p:nvSpPr>
        <p:spPr bwMode="auto">
          <a:xfrm>
            <a:off x="3765550" y="3719513"/>
            <a:ext cx="3073400" cy="230187"/>
          </a:xfrm>
          <a:prstGeom prst="ellipse">
            <a:avLst/>
          </a:prstGeom>
          <a:noFill/>
          <a:ln w="9525">
            <a:solidFill>
              <a:srgbClr val="FF0000"/>
            </a:solidFill>
            <a:round/>
            <a:headEnd/>
            <a:tailEnd/>
          </a:ln>
        </p:spPr>
        <p:txBody>
          <a:bodyPr/>
          <a:lstStyle/>
          <a:p>
            <a:pPr algn="ctr"/>
            <a:endParaRPr lang="en-US"/>
          </a:p>
        </p:txBody>
      </p:sp>
      <p:sp>
        <p:nvSpPr>
          <p:cNvPr id="71700" name="Freeform 12"/>
          <p:cNvSpPr>
            <a:spLocks noChangeArrowheads="1"/>
          </p:cNvSpPr>
          <p:nvPr/>
        </p:nvSpPr>
        <p:spPr bwMode="auto">
          <a:xfrm>
            <a:off x="6669088" y="3373438"/>
            <a:ext cx="754062" cy="406400"/>
          </a:xfrm>
          <a:custGeom>
            <a:avLst/>
            <a:gdLst>
              <a:gd name="T0" fmla="*/ 0 w 1513755"/>
              <a:gd name="T1" fmla="*/ 0 h 315046"/>
              <a:gd name="T2" fmla="*/ 0 w 1513755"/>
              <a:gd name="T3" fmla="*/ 2147483647 h 315046"/>
              <a:gd name="T4" fmla="*/ 0 w 1513755"/>
              <a:gd name="T5" fmla="*/ 2147483647 h 315046"/>
              <a:gd name="T6" fmla="*/ 0 w 1513755"/>
              <a:gd name="T7" fmla="*/ 2147483647 h 315046"/>
              <a:gd name="T8" fmla="*/ 0 60000 65536"/>
              <a:gd name="T9" fmla="*/ 0 60000 65536"/>
              <a:gd name="T10" fmla="*/ 0 60000 65536"/>
              <a:gd name="T11" fmla="*/ 0 60000 65536"/>
              <a:gd name="T12" fmla="*/ 0 w 1513755"/>
              <a:gd name="T13" fmla="*/ 0 h 315046"/>
              <a:gd name="T14" fmla="*/ 1513755 w 1513755"/>
              <a:gd name="T15" fmla="*/ 315046 h 315046"/>
            </a:gdLst>
            <a:ahLst/>
            <a:cxnLst>
              <a:cxn ang="T8">
                <a:pos x="T0" y="T1"/>
              </a:cxn>
              <a:cxn ang="T9">
                <a:pos x="T2" y="T3"/>
              </a:cxn>
              <a:cxn ang="T10">
                <a:pos x="T4" y="T5"/>
              </a:cxn>
              <a:cxn ang="T11">
                <a:pos x="T6" y="T7"/>
              </a:cxn>
            </a:cxnLst>
            <a:rect l="T12" t="T13" r="T14" b="T15"/>
            <a:pathLst>
              <a:path w="1513755" h="315046">
                <a:moveTo>
                  <a:pt x="1513755" y="0"/>
                </a:moveTo>
                <a:cubicBezTo>
                  <a:pt x="1220481" y="19210"/>
                  <a:pt x="927207" y="38420"/>
                  <a:pt x="845244" y="69156"/>
                </a:cubicBezTo>
                <a:cubicBezTo>
                  <a:pt x="763281" y="99892"/>
                  <a:pt x="1162850" y="143435"/>
                  <a:pt x="1021976" y="184417"/>
                </a:cubicBezTo>
                <a:cubicBezTo>
                  <a:pt x="881102" y="225399"/>
                  <a:pt x="440551" y="270222"/>
                  <a:pt x="0" y="315046"/>
                </a:cubicBezTo>
              </a:path>
            </a:pathLst>
          </a:custGeom>
          <a:noFill/>
          <a:ln w="9525">
            <a:solidFill>
              <a:schemeClr val="tx1"/>
            </a:solidFill>
            <a:round/>
            <a:headEnd/>
            <a:tailEnd type="triangle" w="med" len="med"/>
          </a:ln>
        </p:spPr>
        <p:txBody>
          <a:bodyPr/>
          <a:lstStyle/>
          <a:p>
            <a:endParaRPr lang="en-US"/>
          </a:p>
        </p:txBody>
      </p:sp>
      <p:sp>
        <p:nvSpPr>
          <p:cNvPr id="71701" name="TextBox 18"/>
          <p:cNvSpPr txBox="1">
            <a:spLocks noChangeArrowheads="1"/>
          </p:cNvSpPr>
          <p:nvPr/>
        </p:nvSpPr>
        <p:spPr bwMode="auto">
          <a:xfrm>
            <a:off x="7429500" y="3071813"/>
            <a:ext cx="1560513" cy="600075"/>
          </a:xfrm>
          <a:prstGeom prst="rect">
            <a:avLst/>
          </a:prstGeom>
          <a:noFill/>
          <a:ln w="9525">
            <a:solidFill>
              <a:schemeClr val="tx1"/>
            </a:solidFill>
            <a:miter lim="800000"/>
            <a:headEnd/>
            <a:tailEnd/>
          </a:ln>
        </p:spPr>
        <p:txBody>
          <a:bodyPr>
            <a:spAutoFit/>
          </a:bodyPr>
          <a:lstStyle/>
          <a:p>
            <a:r>
              <a:rPr lang="en-US" sz="1100" b="1"/>
              <a:t>Re-send</a:t>
            </a:r>
            <a:r>
              <a:rPr lang="en-US" sz="1100"/>
              <a:t> NAK for last frame received if we get a corrupted frame</a:t>
            </a:r>
          </a:p>
        </p:txBody>
      </p:sp>
      <p:sp>
        <p:nvSpPr>
          <p:cNvPr id="28" name="Rectangle 27"/>
          <p:cNvSpPr/>
          <p:nvPr/>
        </p:nvSpPr>
        <p:spPr>
          <a:xfrm>
            <a:off x="0" y="6088063"/>
            <a:ext cx="2151063" cy="769937"/>
          </a:xfrm>
          <a:prstGeom prst="rect">
            <a:avLst/>
          </a:prstGeom>
          <a:ln>
            <a:solidFill>
              <a:schemeClr val="tx2"/>
            </a:solidFill>
          </a:ln>
        </p:spPr>
        <p:txBody>
          <a:bodyPr>
            <a:spAutoFit/>
          </a:bodyPr>
          <a:lstStyle/>
          <a:p>
            <a:pPr>
              <a:defRPr/>
            </a:pPr>
            <a:r>
              <a:rPr lang="en-US" sz="1100" dirty="0">
                <a:ea typeface="+mn-ea"/>
              </a:rPr>
              <a:t>Because we have ACK timeout</a:t>
            </a:r>
          </a:p>
          <a:p>
            <a:pPr>
              <a:buFont typeface="Symbol" pitchFamily="18" charset="2"/>
              <a:buChar char="Þ"/>
              <a:defRPr/>
            </a:pPr>
            <a:r>
              <a:rPr lang="en-US" sz="1100" dirty="0">
                <a:ea typeface="+mn-ea"/>
                <a:sym typeface="Symbol" pitchFamily="18" charset="2"/>
              </a:rPr>
              <a:t>No need for reverse traffic</a:t>
            </a:r>
          </a:p>
          <a:p>
            <a:pPr marL="115888" indent="-115888">
              <a:buFont typeface="Symbol" pitchFamily="18" charset="2"/>
              <a:buChar char="Þ"/>
              <a:defRPr/>
            </a:pPr>
            <a:r>
              <a:rPr lang="en-US" sz="1100" dirty="0">
                <a:ea typeface="+mn-ea"/>
                <a:sym typeface="Symbol" pitchFamily="18" charset="2"/>
              </a:rPr>
              <a:t>Solves the blocking problem of Go back N</a:t>
            </a:r>
            <a:endParaRPr lang="en-US" sz="1100" dirty="0">
              <a:ea typeface="+mn-ea"/>
            </a:endParaRPr>
          </a:p>
        </p:txBody>
      </p:sp>
      <p:sp>
        <p:nvSpPr>
          <p:cNvPr id="71703" name="Freeform 12"/>
          <p:cNvSpPr>
            <a:spLocks noChangeArrowheads="1"/>
          </p:cNvSpPr>
          <p:nvPr/>
        </p:nvSpPr>
        <p:spPr bwMode="auto">
          <a:xfrm>
            <a:off x="2225675" y="4356100"/>
            <a:ext cx="469900" cy="733425"/>
          </a:xfrm>
          <a:custGeom>
            <a:avLst/>
            <a:gdLst>
              <a:gd name="T0" fmla="*/ 0 w 376518"/>
              <a:gd name="T1" fmla="*/ 0 h 345781"/>
              <a:gd name="T2" fmla="*/ 2147483647 w 376518"/>
              <a:gd name="T3" fmla="*/ 2147483647 h 345781"/>
              <a:gd name="T4" fmla="*/ 2147483647 w 376518"/>
              <a:gd name="T5" fmla="*/ 2147483647 h 345781"/>
              <a:gd name="T6" fmla="*/ 2147483647 w 376518"/>
              <a:gd name="T7" fmla="*/ 2147483647 h 345781"/>
              <a:gd name="T8" fmla="*/ 0 60000 65536"/>
              <a:gd name="T9" fmla="*/ 0 60000 65536"/>
              <a:gd name="T10" fmla="*/ 0 60000 65536"/>
              <a:gd name="T11" fmla="*/ 0 60000 65536"/>
              <a:gd name="T12" fmla="*/ 0 w 376518"/>
              <a:gd name="T13" fmla="*/ 0 h 345781"/>
              <a:gd name="T14" fmla="*/ 376518 w 376518"/>
              <a:gd name="T15" fmla="*/ 345781 h 345781"/>
            </a:gdLst>
            <a:ahLst/>
            <a:cxnLst>
              <a:cxn ang="T8">
                <a:pos x="T0" y="T1"/>
              </a:cxn>
              <a:cxn ang="T9">
                <a:pos x="T2" y="T3"/>
              </a:cxn>
              <a:cxn ang="T10">
                <a:pos x="T4" y="T5"/>
              </a:cxn>
              <a:cxn ang="T11">
                <a:pos x="T6" y="T7"/>
              </a:cxn>
            </a:cxnLst>
            <a:rect l="T12" t="T13" r="T14" b="T15"/>
            <a:pathLst>
              <a:path w="376518" h="345781">
                <a:moveTo>
                  <a:pt x="0" y="0"/>
                </a:moveTo>
                <a:cubicBezTo>
                  <a:pt x="144716" y="42902"/>
                  <a:pt x="289432" y="85805"/>
                  <a:pt x="315045" y="122944"/>
                </a:cubicBezTo>
                <a:cubicBezTo>
                  <a:pt x="340658" y="160083"/>
                  <a:pt x="143436" y="185698"/>
                  <a:pt x="153681" y="222837"/>
                </a:cubicBezTo>
                <a:cubicBezTo>
                  <a:pt x="163926" y="259976"/>
                  <a:pt x="270222" y="302878"/>
                  <a:pt x="376518" y="345781"/>
                </a:cubicBezTo>
              </a:path>
            </a:pathLst>
          </a:custGeom>
          <a:noFill/>
          <a:ln w="9525">
            <a:solidFill>
              <a:schemeClr val="tx1"/>
            </a:solidFill>
            <a:round/>
            <a:headEnd/>
            <a:tailEnd type="triangle" w="med" len="med"/>
          </a:ln>
        </p:spPr>
        <p:txBody>
          <a:bodyPr/>
          <a:lstStyle/>
          <a:p>
            <a:endParaRPr lang="en-US"/>
          </a:p>
        </p:txBody>
      </p:sp>
      <p:sp>
        <p:nvSpPr>
          <p:cNvPr id="71704" name="Freeform 33"/>
          <p:cNvSpPr>
            <a:spLocks noChangeArrowheads="1"/>
          </p:cNvSpPr>
          <p:nvPr/>
        </p:nvSpPr>
        <p:spPr bwMode="auto">
          <a:xfrm>
            <a:off x="2165350" y="5305425"/>
            <a:ext cx="554038" cy="1023938"/>
          </a:xfrm>
          <a:custGeom>
            <a:avLst/>
            <a:gdLst>
              <a:gd name="T0" fmla="*/ 0 w 553453"/>
              <a:gd name="T1" fmla="*/ 1096618 h 1022685"/>
              <a:gd name="T2" fmla="*/ 332235 w 553453"/>
              <a:gd name="T3" fmla="*/ 322536 h 1022685"/>
              <a:gd name="T4" fmla="*/ 587803 w 553453"/>
              <a:gd name="T5" fmla="*/ 0 h 1022685"/>
              <a:gd name="T6" fmla="*/ 0 60000 65536"/>
              <a:gd name="T7" fmla="*/ 0 60000 65536"/>
              <a:gd name="T8" fmla="*/ 0 60000 65536"/>
              <a:gd name="T9" fmla="*/ 0 w 553453"/>
              <a:gd name="T10" fmla="*/ 0 h 1022685"/>
              <a:gd name="T11" fmla="*/ 553453 w 553453"/>
              <a:gd name="T12" fmla="*/ 1022685 h 1022685"/>
            </a:gdLst>
            <a:ahLst/>
            <a:cxnLst>
              <a:cxn ang="T6">
                <a:pos x="T0" y="T1"/>
              </a:cxn>
              <a:cxn ang="T7">
                <a:pos x="T2" y="T3"/>
              </a:cxn>
              <a:cxn ang="T8">
                <a:pos x="T4" y="T5"/>
              </a:cxn>
            </a:cxnLst>
            <a:rect l="T9" t="T10" r="T11" b="T12"/>
            <a:pathLst>
              <a:path w="553453" h="1022685">
                <a:moveTo>
                  <a:pt x="0" y="1022685"/>
                </a:moveTo>
                <a:cubicBezTo>
                  <a:pt x="110289" y="746961"/>
                  <a:pt x="220579" y="471238"/>
                  <a:pt x="312821" y="300790"/>
                </a:cubicBezTo>
                <a:cubicBezTo>
                  <a:pt x="405063" y="130343"/>
                  <a:pt x="479258" y="65171"/>
                  <a:pt x="553453" y="0"/>
                </a:cubicBezTo>
              </a:path>
            </a:pathLst>
          </a:custGeom>
          <a:noFill/>
          <a:ln w="9525">
            <a:solidFill>
              <a:schemeClr val="tx1"/>
            </a:solidFill>
            <a:round/>
            <a:headEnd/>
            <a:tailEnd type="triangle" w="med" len="med"/>
          </a:ln>
        </p:spPr>
        <p:txBody>
          <a:bodyPr/>
          <a:lstStyle/>
          <a:p>
            <a:endParaRPr 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14400" y="1676400"/>
            <a:ext cx="7848600" cy="4038600"/>
          </a:xfrm>
        </p:spPr>
        <p:txBody>
          <a:bodyPr>
            <a:normAutofit/>
          </a:bodyPr>
          <a:lstStyle/>
          <a:p>
            <a:r>
              <a:rPr lang="en-US" dirty="0">
                <a:ea typeface="ＭＳ Ｐゴシック" pitchFamily="34" charset="-128"/>
              </a:rPr>
              <a:t>Why is </a:t>
            </a:r>
            <a:r>
              <a:rPr lang="en-US" dirty="0" err="1">
                <a:ea typeface="ＭＳ Ｐゴシック" pitchFamily="34" charset="-128"/>
              </a:rPr>
              <a:t>maxmimum</a:t>
            </a:r>
            <a:r>
              <a:rPr lang="en-US" dirty="0">
                <a:ea typeface="ＭＳ Ｐゴシック" pitchFamily="34" charset="-128"/>
              </a:rPr>
              <a:t> WS ( number of buffers) is defined by (MAX_SEQ+1)/2?</a:t>
            </a:r>
          </a:p>
          <a:p>
            <a:endParaRPr lang="en-US" dirty="0">
              <a:ea typeface="ＭＳ Ｐゴシック" pitchFamily="34" charset="-128"/>
            </a:endParaRPr>
          </a:p>
          <a:p>
            <a:r>
              <a:rPr lang="en-US" dirty="0">
                <a:ea typeface="ＭＳ Ｐゴシック" pitchFamily="34" charset="-128"/>
              </a:rPr>
              <a:t>Why ACK timer&lt;&lt;retransmit timer?</a:t>
            </a:r>
          </a:p>
          <a:p>
            <a:pPr marL="0" indent="0">
              <a:buNone/>
            </a:pPr>
            <a:endParaRPr lang="en-US" dirty="0">
              <a:ea typeface="ＭＳ Ｐゴシック" pitchFamily="34" charset="-128"/>
            </a:endParaRPr>
          </a:p>
          <a:p>
            <a:pPr lvl="1"/>
            <a:endParaRPr lang="en-US" dirty="0">
              <a:sym typeface="Wingdings" pitchFamily="2" charset="2"/>
            </a:endParaRPr>
          </a:p>
          <a:p>
            <a:pPr lvl="1"/>
            <a:endParaRPr lang="en-US" dirty="0"/>
          </a:p>
        </p:txBody>
      </p:sp>
      <p:sp>
        <p:nvSpPr>
          <p:cNvPr id="4" name="Rectangle 2">
            <a:extLst>
              <a:ext uri="{FF2B5EF4-FFF2-40B4-BE49-F238E27FC236}">
                <a16:creationId xmlns:a16="http://schemas.microsoft.com/office/drawing/2014/main" id="{9A7BBB18-640A-44EE-A3D8-65E8C5C56857}"/>
              </a:ext>
            </a:extLst>
          </p:cNvPr>
          <p:cNvSpPr>
            <a:spLocks noGrp="1" noChangeArrowheads="1"/>
          </p:cNvSpPr>
          <p:nvPr>
            <p:ph type="title"/>
          </p:nvPr>
        </p:nvSpPr>
        <p:spPr>
          <a:xfrm>
            <a:off x="533400" y="304800"/>
            <a:ext cx="8337550" cy="612775"/>
          </a:xfrm>
        </p:spPr>
        <p:txBody>
          <a:bodyPr/>
          <a:lstStyle/>
          <a:p>
            <a:pPr eaLnBrk="1" hangingPunct="1"/>
            <a:r>
              <a:rPr lang="en-US" sz="2800" dirty="0">
                <a:solidFill>
                  <a:schemeClr val="accent2">
                    <a:lumMod val="75000"/>
                  </a:schemeClr>
                </a:solidFill>
                <a:ea typeface="ＭＳ Ｐゴシック" pitchFamily="34" charset="-128"/>
              </a:rPr>
              <a:t>A Sliding Window Protocol Using Selective Repeat (5)</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2">
                    <a:lumMod val="75000"/>
                  </a:schemeClr>
                </a:solidFill>
                <a:ea typeface="ＭＳ Ｐゴシック" pitchFamily="34" charset="-128"/>
              </a:rPr>
              <a:t>Sliding Window Protocols</a:t>
            </a:r>
            <a:endParaRPr lang="en-US" dirty="0">
              <a:solidFill>
                <a:schemeClr val="accent2">
                  <a:lumMod val="75000"/>
                </a:schemeClr>
              </a:solidFill>
            </a:endParaRPr>
          </a:p>
        </p:txBody>
      </p:sp>
      <p:sp>
        <p:nvSpPr>
          <p:cNvPr id="3" name="Content Placeholder 2"/>
          <p:cNvSpPr>
            <a:spLocks noGrp="1"/>
          </p:cNvSpPr>
          <p:nvPr>
            <p:ph idx="1"/>
          </p:nvPr>
        </p:nvSpPr>
        <p:spPr/>
        <p:txBody>
          <a:bodyPr/>
          <a:lstStyle/>
          <a:p>
            <a:r>
              <a:rPr lang="en-US" sz="2800" dirty="0">
                <a:ea typeface="ＭＳ Ｐゴシック" pitchFamily="34" charset="-128"/>
              </a:rPr>
              <a:t>A One-Bit Sliding Window Protocol</a:t>
            </a:r>
          </a:p>
          <a:p>
            <a:r>
              <a:rPr lang="en-US" sz="2800" dirty="0">
                <a:ea typeface="ＭＳ Ｐゴシック" pitchFamily="34" charset="-128"/>
              </a:rPr>
              <a:t>A Protocol Using Go Back N</a:t>
            </a:r>
          </a:p>
          <a:p>
            <a:r>
              <a:rPr lang="en-US" sz="2800" dirty="0">
                <a:ea typeface="ＭＳ Ｐゴシック" pitchFamily="34" charset="-128"/>
              </a:rPr>
              <a:t>A Protocol Using Selective Repeat</a:t>
            </a:r>
          </a:p>
          <a:p>
            <a:pPr>
              <a:buNone/>
            </a:pPr>
            <a:endParaRPr lang="en-US" dirty="0"/>
          </a:p>
        </p:txBody>
      </p:sp>
      <p:sp>
        <p:nvSpPr>
          <p:cNvPr id="4" name="Rectangle 3"/>
          <p:cNvSpPr/>
          <p:nvPr/>
        </p:nvSpPr>
        <p:spPr>
          <a:xfrm>
            <a:off x="2057400" y="3429000"/>
            <a:ext cx="5029200" cy="2100072"/>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lvl="1">
              <a:buFont typeface="Arial" pitchFamily="34" charset="0"/>
              <a:buChar char="•"/>
            </a:pPr>
            <a:r>
              <a:rPr lang="en-US" sz="3200" dirty="0">
                <a:ea typeface="ＭＳ Ｐゴシック" pitchFamily="34" charset="-128"/>
              </a:rPr>
              <a:t>Protocols are </a:t>
            </a:r>
            <a:r>
              <a:rPr lang="en-US" sz="3200" b="1" i="1" dirty="0">
                <a:ea typeface="ＭＳ Ｐゴシック" pitchFamily="34" charset="-128"/>
              </a:rPr>
              <a:t>full duplex</a:t>
            </a:r>
          </a:p>
          <a:p>
            <a:pPr lvl="1">
              <a:buFont typeface="Arial" pitchFamily="34" charset="0"/>
              <a:buChar char="•"/>
            </a:pPr>
            <a:r>
              <a:rPr lang="en-US" sz="3200" dirty="0">
                <a:ea typeface="ＭＳ Ｐゴシック" pitchFamily="34" charset="-128"/>
              </a:rPr>
              <a:t>ACK is </a:t>
            </a:r>
            <a:r>
              <a:rPr lang="en-US" sz="3200" b="1" i="1" dirty="0">
                <a:ea typeface="ＭＳ Ｐゴシック" pitchFamily="34" charset="-128"/>
              </a:rPr>
              <a:t>piggy-backed</a:t>
            </a:r>
            <a:r>
              <a:rPr lang="en-US" sz="3200" dirty="0">
                <a:ea typeface="ＭＳ Ｐゴシック" pitchFamily="34" charset="-128"/>
              </a:rPr>
              <a:t> with data</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14400" y="1676400"/>
            <a:ext cx="7848600" cy="4038600"/>
          </a:xfrm>
        </p:spPr>
        <p:txBody>
          <a:bodyPr>
            <a:normAutofit/>
          </a:bodyPr>
          <a:lstStyle/>
          <a:p>
            <a:pPr marL="0" indent="0">
              <a:buNone/>
            </a:pPr>
            <a:endParaRPr lang="en-US" dirty="0">
              <a:ea typeface="ＭＳ Ｐゴシック" pitchFamily="34" charset="-128"/>
            </a:endParaRPr>
          </a:p>
          <a:p>
            <a:pPr lvl="1"/>
            <a:endParaRPr lang="en-US" dirty="0">
              <a:sym typeface="Wingdings" pitchFamily="2" charset="2"/>
            </a:endParaRPr>
          </a:p>
          <a:p>
            <a:pPr lvl="1"/>
            <a:endParaRPr lang="en-US" dirty="0"/>
          </a:p>
        </p:txBody>
      </p:sp>
      <p:sp>
        <p:nvSpPr>
          <p:cNvPr id="4" name="Rectangle 2">
            <a:extLst>
              <a:ext uri="{FF2B5EF4-FFF2-40B4-BE49-F238E27FC236}">
                <a16:creationId xmlns:a16="http://schemas.microsoft.com/office/drawing/2014/main" id="{9A7BBB18-640A-44EE-A3D8-65E8C5C56857}"/>
              </a:ext>
            </a:extLst>
          </p:cNvPr>
          <p:cNvSpPr>
            <a:spLocks noGrp="1" noChangeArrowheads="1"/>
          </p:cNvSpPr>
          <p:nvPr>
            <p:ph type="title"/>
          </p:nvPr>
        </p:nvSpPr>
        <p:spPr>
          <a:xfrm>
            <a:off x="533400" y="304800"/>
            <a:ext cx="8337550" cy="612775"/>
          </a:xfrm>
        </p:spPr>
        <p:txBody>
          <a:bodyPr/>
          <a:lstStyle/>
          <a:p>
            <a:pPr eaLnBrk="1" hangingPunct="1"/>
            <a:r>
              <a:rPr lang="en-US" sz="2800" dirty="0">
                <a:solidFill>
                  <a:schemeClr val="accent2">
                    <a:lumMod val="75000"/>
                  </a:schemeClr>
                </a:solidFill>
                <a:ea typeface="ＭＳ Ｐゴシック" pitchFamily="34" charset="-128"/>
              </a:rPr>
              <a:t>A Sliding Window Protocol Using Selective Repeat (5)</a:t>
            </a:r>
          </a:p>
        </p:txBody>
      </p:sp>
      <p:pic>
        <p:nvPicPr>
          <p:cNvPr id="2" name="Picture 1">
            <a:extLst>
              <a:ext uri="{FF2B5EF4-FFF2-40B4-BE49-F238E27FC236}">
                <a16:creationId xmlns:a16="http://schemas.microsoft.com/office/drawing/2014/main" id="{72C89CCC-3CAF-40F6-98A0-D6BCD01E228C}"/>
              </a:ext>
            </a:extLst>
          </p:cNvPr>
          <p:cNvPicPr>
            <a:picLocks noChangeAspect="1"/>
          </p:cNvPicPr>
          <p:nvPr/>
        </p:nvPicPr>
        <p:blipFill rotWithShape="1">
          <a:blip r:embed="rId2"/>
          <a:srcRect l="14167" t="29250" r="31667" b="11462"/>
          <a:stretch/>
        </p:blipFill>
        <p:spPr>
          <a:xfrm>
            <a:off x="1420812" y="1686339"/>
            <a:ext cx="6562725" cy="4038600"/>
          </a:xfrm>
          <a:prstGeom prst="rect">
            <a:avLst/>
          </a:prstGeom>
        </p:spPr>
      </p:pic>
    </p:spTree>
    <p:extLst>
      <p:ext uri="{BB962C8B-B14F-4D97-AF65-F5344CB8AC3E}">
        <p14:creationId xmlns:p14="http://schemas.microsoft.com/office/powerpoint/2010/main" val="30415348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247945-13D4-4D57-B493-5D28AE7BF652}"/>
              </a:ext>
            </a:extLst>
          </p:cNvPr>
          <p:cNvSpPr>
            <a:spLocks noGrp="1"/>
          </p:cNvSpPr>
          <p:nvPr>
            <p:ph type="title"/>
          </p:nvPr>
        </p:nvSpPr>
        <p:spPr/>
        <p:txBody>
          <a:bodyPr/>
          <a:lstStyle/>
          <a:p>
            <a:r>
              <a:rPr lang="en-US" dirty="0">
                <a:solidFill>
                  <a:schemeClr val="accent2">
                    <a:lumMod val="75000"/>
                  </a:schemeClr>
                </a:solidFill>
              </a:rPr>
              <a:t>Link utilization</a:t>
            </a:r>
          </a:p>
        </p:txBody>
      </p:sp>
      <p:sp>
        <p:nvSpPr>
          <p:cNvPr id="3" name="Content Placeholder 2">
            <a:extLst>
              <a:ext uri="{FF2B5EF4-FFF2-40B4-BE49-F238E27FC236}">
                <a16:creationId xmlns:a16="http://schemas.microsoft.com/office/drawing/2014/main" id="{55DBC627-008A-4AC4-8EC7-812F21DF7025}"/>
              </a:ext>
            </a:extLst>
          </p:cNvPr>
          <p:cNvSpPr>
            <a:spLocks noGrp="1"/>
          </p:cNvSpPr>
          <p:nvPr>
            <p:ph idx="1"/>
          </p:nvPr>
        </p:nvSpPr>
        <p:spPr/>
        <p:txBody>
          <a:bodyPr>
            <a:normAutofit/>
          </a:bodyPr>
          <a:lstStyle/>
          <a:p>
            <a:pPr marL="400050" indent="-285750">
              <a:defRPr/>
            </a:pPr>
            <a:r>
              <a:rPr lang="en-US" altLang="en-US" i="1" dirty="0">
                <a:solidFill>
                  <a:schemeClr val="tx1">
                    <a:lumMod val="95000"/>
                    <a:lumOff val="5000"/>
                  </a:schemeClr>
                </a:solidFill>
                <a:ea typeface="ＭＳ Ｐゴシック" pitchFamily="34" charset="-128"/>
              </a:rPr>
              <a:t>We want efficiency for </a:t>
            </a:r>
            <a:r>
              <a:rPr lang="en-US" altLang="en-US" i="1" dirty="0">
                <a:solidFill>
                  <a:schemeClr val="accent2">
                    <a:lumMod val="75000"/>
                  </a:schemeClr>
                </a:solidFill>
                <a:ea typeface="ＭＳ Ｐゴシック" pitchFamily="34" charset="-128"/>
              </a:rPr>
              <a:t>sliding window protocols </a:t>
            </a:r>
            <a:r>
              <a:rPr lang="en-US" altLang="en-US" i="1" dirty="0">
                <a:solidFill>
                  <a:schemeClr val="tx1">
                    <a:lumMod val="95000"/>
                    <a:lumOff val="5000"/>
                  </a:schemeClr>
                </a:solidFill>
                <a:ea typeface="ＭＳ Ｐゴシック" pitchFamily="34" charset="-128"/>
              </a:rPr>
              <a:t>=100%</a:t>
            </a:r>
          </a:p>
          <a:p>
            <a:pPr marL="400050" indent="-285750">
              <a:defRPr/>
            </a:pPr>
            <a:r>
              <a:rPr lang="en-US" altLang="en-US" dirty="0">
                <a:ea typeface="ＭＳ Ｐゴシック" panose="020B0600070205080204" pitchFamily="34" charset="-128"/>
              </a:rPr>
              <a:t>WS for 100% efficiency=</a:t>
            </a:r>
            <a:r>
              <a:rPr lang="en-US" altLang="en-US" i="1" dirty="0">
                <a:solidFill>
                  <a:schemeClr val="tx1">
                    <a:lumMod val="95000"/>
                    <a:lumOff val="5000"/>
                  </a:schemeClr>
                </a:solidFill>
                <a:ea typeface="ＭＳ Ｐゴシック" pitchFamily="34" charset="-128"/>
              </a:rPr>
              <a:t> (Tt+2Tp)/Tt</a:t>
            </a:r>
          </a:p>
          <a:p>
            <a:pPr marL="400050" indent="-285750">
              <a:defRPr/>
            </a:pPr>
            <a:r>
              <a:rPr lang="en-US" altLang="en-US" i="1" dirty="0">
                <a:solidFill>
                  <a:schemeClr val="tx1">
                    <a:lumMod val="95000"/>
                    <a:lumOff val="5000"/>
                  </a:schemeClr>
                </a:solidFill>
                <a:ea typeface="ＭＳ Ｐゴシック" pitchFamily="34" charset="-128"/>
              </a:rPr>
              <a:t>Minimum number of bits to distinguish between frames m=ceil(log2(WS</a:t>
            </a:r>
            <a:r>
              <a:rPr lang="en-US" altLang="en-US" dirty="0">
                <a:ea typeface="ＭＳ Ｐゴシック" panose="020B0600070205080204" pitchFamily="34" charset="-128"/>
              </a:rPr>
              <a:t> for 100% efficiency</a:t>
            </a:r>
            <a:r>
              <a:rPr lang="en-US" altLang="en-US" i="1" dirty="0">
                <a:solidFill>
                  <a:schemeClr val="tx1">
                    <a:lumMod val="95000"/>
                    <a:lumOff val="5000"/>
                  </a:schemeClr>
                </a:solidFill>
                <a:ea typeface="ＭＳ Ｐゴシック" pitchFamily="34" charset="-128"/>
              </a:rPr>
              <a:t>))</a:t>
            </a:r>
          </a:p>
          <a:p>
            <a:pPr marL="114300" indent="0">
              <a:buNone/>
              <a:defRPr/>
            </a:pPr>
            <a:r>
              <a:rPr lang="en-US" altLang="en-US" i="1">
                <a:solidFill>
                  <a:schemeClr val="tx1">
                    <a:lumMod val="95000"/>
                    <a:lumOff val="5000"/>
                  </a:schemeClr>
                </a:solidFill>
                <a:ea typeface="ＭＳ Ｐゴシック" pitchFamily="34" charset="-128"/>
              </a:rPr>
              <a:t>        =ceil</a:t>
            </a:r>
            <a:r>
              <a:rPr lang="en-US" altLang="en-US" i="1" dirty="0">
                <a:solidFill>
                  <a:schemeClr val="tx1">
                    <a:lumMod val="95000"/>
                    <a:lumOff val="5000"/>
                  </a:schemeClr>
                </a:solidFill>
                <a:ea typeface="ＭＳ Ｐゴシック" pitchFamily="34" charset="-128"/>
              </a:rPr>
              <a:t>(log2((Tt+2Tp)/Tt</a:t>
            </a:r>
            <a:r>
              <a:rPr lang="en-US" altLang="en-US" dirty="0">
                <a:ea typeface="ＭＳ Ｐゴシック" panose="020B0600070205080204" pitchFamily="34" charset="-128"/>
              </a:rPr>
              <a:t>  </a:t>
            </a:r>
            <a:r>
              <a:rPr lang="en-US" altLang="en-US" i="1" dirty="0">
                <a:solidFill>
                  <a:schemeClr val="tx1">
                    <a:lumMod val="95000"/>
                    <a:lumOff val="5000"/>
                  </a:schemeClr>
                </a:solidFill>
                <a:ea typeface="ＭＳ Ｐゴシック" pitchFamily="34" charset="-128"/>
              </a:rPr>
              <a:t>))</a:t>
            </a:r>
          </a:p>
          <a:p>
            <a:pPr marL="400050" indent="-285750">
              <a:defRPr/>
            </a:pPr>
            <a:endParaRPr lang="en-US" altLang="en-US" i="1" dirty="0">
              <a:solidFill>
                <a:schemeClr val="tx1">
                  <a:lumMod val="95000"/>
                  <a:lumOff val="5000"/>
                </a:schemeClr>
              </a:solidFill>
              <a:highlight>
                <a:srgbClr val="FFFF00"/>
              </a:highlight>
              <a:ea typeface="ＭＳ Ｐゴシック" pitchFamily="34" charset="-128"/>
            </a:endParaRPr>
          </a:p>
          <a:p>
            <a:pPr marL="114300" indent="0">
              <a:buNone/>
              <a:defRPr/>
            </a:pPr>
            <a:endParaRPr lang="en-US" altLang="en-US" i="1" dirty="0">
              <a:solidFill>
                <a:schemeClr val="tx1">
                  <a:lumMod val="95000"/>
                  <a:lumOff val="5000"/>
                </a:schemeClr>
              </a:solidFill>
              <a:ea typeface="ＭＳ Ｐゴシック" pitchFamily="34" charset="-128"/>
            </a:endParaRPr>
          </a:p>
          <a:p>
            <a:pPr marL="457200" lvl="1" indent="0">
              <a:buFontTx/>
              <a:buNone/>
              <a:defRPr/>
            </a:pPr>
            <a:endParaRPr lang="en-US" altLang="en-US" i="1" dirty="0">
              <a:solidFill>
                <a:schemeClr val="tx1">
                  <a:lumMod val="95000"/>
                  <a:lumOff val="5000"/>
                </a:schemeClr>
              </a:solidFill>
              <a:ea typeface="ＭＳ Ｐゴシック" pitchFamily="34" charset="-128"/>
            </a:endParaRPr>
          </a:p>
        </p:txBody>
      </p:sp>
    </p:spTree>
    <p:extLst>
      <p:ext uri="{BB962C8B-B14F-4D97-AF65-F5344CB8AC3E}">
        <p14:creationId xmlns:p14="http://schemas.microsoft.com/office/powerpoint/2010/main" val="24611677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2">
                    <a:lumMod val="75000"/>
                  </a:schemeClr>
                </a:solidFill>
              </a:rPr>
              <a:t>Piggybacking</a:t>
            </a:r>
          </a:p>
        </p:txBody>
      </p:sp>
      <p:sp>
        <p:nvSpPr>
          <p:cNvPr id="3" name="Content Placeholder 2"/>
          <p:cNvSpPr>
            <a:spLocks noGrp="1"/>
          </p:cNvSpPr>
          <p:nvPr>
            <p:ph idx="1"/>
          </p:nvPr>
        </p:nvSpPr>
        <p:spPr/>
        <p:txBody>
          <a:bodyPr>
            <a:normAutofit fontScale="92500"/>
          </a:bodyPr>
          <a:lstStyle/>
          <a:p>
            <a:r>
              <a:rPr lang="en-US" sz="2800" dirty="0">
                <a:ea typeface="ＭＳ Ｐゴシック" pitchFamily="34" charset="-128"/>
              </a:rPr>
              <a:t>When sending data </a:t>
            </a:r>
            <a:r>
              <a:rPr lang="en-US" sz="2800" dirty="0">
                <a:ea typeface="ＭＳ Ｐゴシック" pitchFamily="34" charset="-128"/>
                <a:sym typeface="Wingdings" pitchFamily="2" charset="2"/>
              </a:rPr>
              <a:t> send with it ACK for the next expected frame</a:t>
            </a:r>
            <a:endParaRPr lang="en-US" sz="2800" dirty="0">
              <a:ea typeface="ＭＳ Ｐゴシック" pitchFamily="34" charset="-128"/>
            </a:endParaRPr>
          </a:p>
          <a:p>
            <a:pPr lvl="1"/>
            <a:r>
              <a:rPr lang="en-US" sz="2800" dirty="0">
                <a:ea typeface="ＭＳ Ｐゴシック" pitchFamily="34" charset="-128"/>
              </a:rPr>
              <a:t>Advantage: save bandwidth, packet processing capacity </a:t>
            </a:r>
          </a:p>
          <a:p>
            <a:pPr lvl="1"/>
            <a:r>
              <a:rPr lang="en-US" sz="2800" dirty="0">
                <a:ea typeface="ＭＳ Ｐゴシック" pitchFamily="34" charset="-128"/>
              </a:rPr>
              <a:t>Problem:</a:t>
            </a:r>
            <a:r>
              <a:rPr lang="en-US" sz="2800" dirty="0"/>
              <a:t> If no data to send</a:t>
            </a:r>
            <a:r>
              <a:rPr lang="en-US" sz="2800" dirty="0">
                <a:sym typeface="Wingdings" pitchFamily="2" charset="2"/>
              </a:rPr>
              <a:t> no ACK will be sent so will keep resending same data waiting for its ACK.</a:t>
            </a:r>
          </a:p>
          <a:p>
            <a:pPr lvl="1"/>
            <a:r>
              <a:rPr lang="en-US" sz="2800" dirty="0">
                <a:ea typeface="ＭＳ Ｐゴシック" pitchFamily="34" charset="-128"/>
                <a:sym typeface="Wingdings" pitchFamily="2" charset="2"/>
              </a:rPr>
              <a:t>Solution: Use small timeout at the receiver of the data if it has no data to send , it times out and send an empty packet as ACK</a:t>
            </a:r>
          </a:p>
          <a:p>
            <a:pPr lvl="2"/>
            <a:r>
              <a:rPr lang="en-US" sz="2800" dirty="0">
                <a:ea typeface="ＭＳ Ｐゴシック" pitchFamily="34" charset="-128"/>
                <a:sym typeface="Wingdings" pitchFamily="2" charset="2"/>
              </a:rPr>
              <a:t>Condition: timeout to send ACK &lt;time out to retransmit</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228600"/>
            <a:ext cx="7772400" cy="1143000"/>
          </a:xfrm>
        </p:spPr>
        <p:txBody>
          <a:bodyPr>
            <a:normAutofit/>
          </a:bodyPr>
          <a:lstStyle/>
          <a:p>
            <a:br>
              <a:rPr lang="en-US" dirty="0">
                <a:solidFill>
                  <a:schemeClr val="accent2">
                    <a:lumMod val="75000"/>
                  </a:schemeClr>
                </a:solidFill>
                <a:ea typeface="ＭＳ Ｐゴシック" pitchFamily="34" charset="-128"/>
              </a:rPr>
            </a:br>
            <a:r>
              <a:rPr lang="en-US" dirty="0">
                <a:solidFill>
                  <a:schemeClr val="accent2">
                    <a:lumMod val="75000"/>
                  </a:schemeClr>
                </a:solidFill>
                <a:ea typeface="ＭＳ Ｐゴシック" pitchFamily="34" charset="-128"/>
              </a:rPr>
              <a:t>Sliding Window Protocols</a:t>
            </a:r>
            <a:endParaRPr lang="en-US" dirty="0">
              <a:solidFill>
                <a:schemeClr val="accent2">
                  <a:lumMod val="75000"/>
                </a:schemeClr>
              </a:solidFill>
            </a:endParaRPr>
          </a:p>
        </p:txBody>
      </p:sp>
      <p:sp>
        <p:nvSpPr>
          <p:cNvPr id="3" name="Content Placeholder 2"/>
          <p:cNvSpPr>
            <a:spLocks noGrp="1"/>
          </p:cNvSpPr>
          <p:nvPr>
            <p:ph idx="1"/>
          </p:nvPr>
        </p:nvSpPr>
        <p:spPr>
          <a:xfrm>
            <a:off x="685800" y="1981200"/>
            <a:ext cx="7772400" cy="4648200"/>
          </a:xfrm>
        </p:spPr>
        <p:txBody>
          <a:bodyPr>
            <a:normAutofit lnSpcReduction="10000"/>
          </a:bodyPr>
          <a:lstStyle/>
          <a:p>
            <a:endParaRPr lang="en-US" dirty="0"/>
          </a:p>
          <a:p>
            <a:r>
              <a:rPr lang="en-US" sz="2000" dirty="0"/>
              <a:t>As a sender:</a:t>
            </a:r>
          </a:p>
          <a:p>
            <a:pPr lvl="1"/>
            <a:r>
              <a:rPr lang="en-US" sz="2000" dirty="0"/>
              <a:t>Takes a packet from the Network layer, and gives it the next available sequence number in the sending window.</a:t>
            </a:r>
          </a:p>
          <a:p>
            <a:pPr lvl="1"/>
            <a:r>
              <a:rPr lang="en-US" sz="2000" dirty="0"/>
              <a:t>If it receives an ACK on the lower end of the window, it advances it.</a:t>
            </a:r>
          </a:p>
          <a:p>
            <a:pPr lvl="1"/>
            <a:r>
              <a:rPr lang="en-US" sz="2000" dirty="0"/>
              <a:t>For example with window size=5 , If it sent all packets from 15</a:t>
            </a:r>
            <a:r>
              <a:rPr lang="en-US" sz="2000" dirty="0">
                <a:sym typeface="Wingdings" pitchFamily="2" charset="2"/>
              </a:rPr>
              <a:t> 19, then cannot send another packet until receiving an ACK on the lower end(15).</a:t>
            </a:r>
            <a:endParaRPr lang="en-US" sz="2000" dirty="0"/>
          </a:p>
          <a:p>
            <a:pPr>
              <a:buNone/>
            </a:pPr>
            <a:endParaRPr lang="en-US" dirty="0"/>
          </a:p>
          <a:p>
            <a:r>
              <a:rPr lang="en-US" sz="2000" dirty="0"/>
              <a:t>As a receiver:</a:t>
            </a:r>
          </a:p>
          <a:p>
            <a:endParaRPr lang="en-US" sz="2000" dirty="0"/>
          </a:p>
          <a:p>
            <a:pPr marL="0" indent="0">
              <a:buNone/>
            </a:pPr>
            <a:endParaRPr lang="en-US" sz="2000" dirty="0"/>
          </a:p>
          <a:p>
            <a:pPr lvl="1"/>
            <a:r>
              <a:rPr lang="en-US" sz="2000" dirty="0"/>
              <a:t>If received packet 3013 first </a:t>
            </a:r>
            <a:r>
              <a:rPr lang="en-US" sz="2000" dirty="0">
                <a:sym typeface="Wingdings" pitchFamily="2" charset="2"/>
              </a:rPr>
              <a:t> do not send any ACK.</a:t>
            </a:r>
          </a:p>
          <a:p>
            <a:pPr lvl="1"/>
            <a:r>
              <a:rPr lang="en-US" sz="2000" dirty="0">
                <a:sym typeface="Wingdings" pitchFamily="2" charset="2"/>
              </a:rPr>
              <a:t>If received packet 3011 send ACK 3012 and advance lower end. </a:t>
            </a:r>
          </a:p>
          <a:p>
            <a:pPr lvl="1"/>
            <a:endParaRPr lang="en-US" sz="2000" dirty="0"/>
          </a:p>
        </p:txBody>
      </p:sp>
      <p:graphicFrame>
        <p:nvGraphicFramePr>
          <p:cNvPr id="4" name="Table 3"/>
          <p:cNvGraphicFramePr>
            <a:graphicFrameLocks noGrp="1"/>
          </p:cNvGraphicFramePr>
          <p:nvPr>
            <p:extLst>
              <p:ext uri="{D42A27DB-BD31-4B8C-83A1-F6EECF244321}">
                <p14:modId xmlns:p14="http://schemas.microsoft.com/office/powerpoint/2010/main" val="3956331572"/>
              </p:ext>
            </p:extLst>
          </p:nvPr>
        </p:nvGraphicFramePr>
        <p:xfrm>
          <a:off x="1600200" y="4289503"/>
          <a:ext cx="6096000" cy="370840"/>
        </p:xfrm>
        <a:graphic>
          <a:graphicData uri="http://schemas.openxmlformats.org/drawingml/2006/table">
            <a:tbl>
              <a:tblPr firstRow="1" bandRow="1">
                <a:tableStyleId>{ED083AE6-46FA-4A59-8FB0-9F97EB10719F}</a:tableStyleId>
              </a:tblPr>
              <a:tblGrid>
                <a:gridCol w="1219200">
                  <a:extLst>
                    <a:ext uri="{9D8B030D-6E8A-4147-A177-3AD203B41FA5}">
                      <a16:colId xmlns:a16="http://schemas.microsoft.com/office/drawing/2014/main" val="20000"/>
                    </a:ext>
                  </a:extLst>
                </a:gridCol>
                <a:gridCol w="1219200">
                  <a:extLst>
                    <a:ext uri="{9D8B030D-6E8A-4147-A177-3AD203B41FA5}">
                      <a16:colId xmlns:a16="http://schemas.microsoft.com/office/drawing/2014/main" val="20001"/>
                    </a:ext>
                  </a:extLst>
                </a:gridCol>
                <a:gridCol w="1219200">
                  <a:extLst>
                    <a:ext uri="{9D8B030D-6E8A-4147-A177-3AD203B41FA5}">
                      <a16:colId xmlns:a16="http://schemas.microsoft.com/office/drawing/2014/main" val="20002"/>
                    </a:ext>
                  </a:extLst>
                </a:gridCol>
                <a:gridCol w="1219200">
                  <a:extLst>
                    <a:ext uri="{9D8B030D-6E8A-4147-A177-3AD203B41FA5}">
                      <a16:colId xmlns:a16="http://schemas.microsoft.com/office/drawing/2014/main" val="20003"/>
                    </a:ext>
                  </a:extLst>
                </a:gridCol>
                <a:gridCol w="1219200">
                  <a:extLst>
                    <a:ext uri="{9D8B030D-6E8A-4147-A177-3AD203B41FA5}">
                      <a16:colId xmlns:a16="http://schemas.microsoft.com/office/drawing/2014/main" val="20004"/>
                    </a:ext>
                  </a:extLst>
                </a:gridCol>
              </a:tblGrid>
              <a:tr h="370840">
                <a:tc>
                  <a:txBody>
                    <a:bodyPr/>
                    <a:lstStyle/>
                    <a:p>
                      <a:r>
                        <a:rPr lang="en-US" dirty="0"/>
                        <a:t>15</a:t>
                      </a:r>
                    </a:p>
                  </a:txBody>
                  <a:tcPr/>
                </a:tc>
                <a:tc>
                  <a:txBody>
                    <a:bodyPr/>
                    <a:lstStyle/>
                    <a:p>
                      <a:r>
                        <a:rPr lang="en-US" dirty="0"/>
                        <a:t>16</a:t>
                      </a:r>
                    </a:p>
                  </a:txBody>
                  <a:tcPr/>
                </a:tc>
                <a:tc>
                  <a:txBody>
                    <a:bodyPr/>
                    <a:lstStyle/>
                    <a:p>
                      <a:r>
                        <a:rPr lang="en-US" dirty="0"/>
                        <a:t>17</a:t>
                      </a:r>
                    </a:p>
                  </a:txBody>
                  <a:tcPr/>
                </a:tc>
                <a:tc>
                  <a:txBody>
                    <a:bodyPr/>
                    <a:lstStyle/>
                    <a:p>
                      <a:r>
                        <a:rPr lang="en-US" dirty="0"/>
                        <a:t>18</a:t>
                      </a:r>
                    </a:p>
                  </a:txBody>
                  <a:tcPr/>
                </a:tc>
                <a:tc>
                  <a:txBody>
                    <a:bodyPr/>
                    <a:lstStyle/>
                    <a:p>
                      <a:r>
                        <a:rPr lang="en-US" dirty="0"/>
                        <a:t>19</a:t>
                      </a:r>
                    </a:p>
                  </a:txBody>
                  <a:tcPr/>
                </a:tc>
                <a:extLst>
                  <a:ext uri="{0D108BD9-81ED-4DB2-BD59-A6C34878D82A}">
                    <a16:rowId xmlns:a16="http://schemas.microsoft.com/office/drawing/2014/main" val="10000"/>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810271121"/>
              </p:ext>
            </p:extLst>
          </p:nvPr>
        </p:nvGraphicFramePr>
        <p:xfrm>
          <a:off x="1576754" y="5197145"/>
          <a:ext cx="6096000" cy="370840"/>
        </p:xfrm>
        <a:graphic>
          <a:graphicData uri="http://schemas.openxmlformats.org/drawingml/2006/table">
            <a:tbl>
              <a:tblPr firstRow="1" bandRow="1">
                <a:tableStyleId>{ED083AE6-46FA-4A59-8FB0-9F97EB10719F}</a:tableStyleId>
              </a:tblPr>
              <a:tblGrid>
                <a:gridCol w="1219200">
                  <a:extLst>
                    <a:ext uri="{9D8B030D-6E8A-4147-A177-3AD203B41FA5}">
                      <a16:colId xmlns:a16="http://schemas.microsoft.com/office/drawing/2014/main" val="20000"/>
                    </a:ext>
                  </a:extLst>
                </a:gridCol>
                <a:gridCol w="1219200">
                  <a:extLst>
                    <a:ext uri="{9D8B030D-6E8A-4147-A177-3AD203B41FA5}">
                      <a16:colId xmlns:a16="http://schemas.microsoft.com/office/drawing/2014/main" val="20001"/>
                    </a:ext>
                  </a:extLst>
                </a:gridCol>
                <a:gridCol w="1219200">
                  <a:extLst>
                    <a:ext uri="{9D8B030D-6E8A-4147-A177-3AD203B41FA5}">
                      <a16:colId xmlns:a16="http://schemas.microsoft.com/office/drawing/2014/main" val="20002"/>
                    </a:ext>
                  </a:extLst>
                </a:gridCol>
                <a:gridCol w="1219200">
                  <a:extLst>
                    <a:ext uri="{9D8B030D-6E8A-4147-A177-3AD203B41FA5}">
                      <a16:colId xmlns:a16="http://schemas.microsoft.com/office/drawing/2014/main" val="20003"/>
                    </a:ext>
                  </a:extLst>
                </a:gridCol>
                <a:gridCol w="1219200">
                  <a:extLst>
                    <a:ext uri="{9D8B030D-6E8A-4147-A177-3AD203B41FA5}">
                      <a16:colId xmlns:a16="http://schemas.microsoft.com/office/drawing/2014/main" val="20004"/>
                    </a:ext>
                  </a:extLst>
                </a:gridCol>
              </a:tblGrid>
              <a:tr h="370840">
                <a:tc>
                  <a:txBody>
                    <a:bodyPr/>
                    <a:lstStyle/>
                    <a:p>
                      <a:r>
                        <a:rPr lang="en-US" dirty="0"/>
                        <a:t>3011</a:t>
                      </a:r>
                    </a:p>
                  </a:txBody>
                  <a:tcPr/>
                </a:tc>
                <a:tc>
                  <a:txBody>
                    <a:bodyPr/>
                    <a:lstStyle/>
                    <a:p>
                      <a:r>
                        <a:rPr lang="en-US" dirty="0"/>
                        <a:t>3012</a:t>
                      </a:r>
                    </a:p>
                  </a:txBody>
                  <a:tcPr/>
                </a:tc>
                <a:tc>
                  <a:txBody>
                    <a:bodyPr/>
                    <a:lstStyle/>
                    <a:p>
                      <a:r>
                        <a:rPr lang="en-US" dirty="0"/>
                        <a:t>3013</a:t>
                      </a:r>
                    </a:p>
                  </a:txBody>
                  <a:tcPr/>
                </a:tc>
                <a:tc>
                  <a:txBody>
                    <a:bodyPr/>
                    <a:lstStyle/>
                    <a:p>
                      <a:r>
                        <a:rPr lang="en-US" dirty="0"/>
                        <a:t>3014</a:t>
                      </a:r>
                    </a:p>
                  </a:txBody>
                  <a:tcPr/>
                </a:tc>
                <a:tc>
                  <a:txBody>
                    <a:bodyPr/>
                    <a:lstStyle/>
                    <a:p>
                      <a:r>
                        <a:rPr lang="en-US" dirty="0"/>
                        <a:t>3015</a:t>
                      </a:r>
                    </a:p>
                  </a:txBody>
                  <a:tcPr/>
                </a:tc>
                <a:extLst>
                  <a:ext uri="{0D108BD9-81ED-4DB2-BD59-A6C34878D82A}">
                    <a16:rowId xmlns:a16="http://schemas.microsoft.com/office/drawing/2014/main" val="10000"/>
                  </a:ext>
                </a:extLst>
              </a:tr>
            </a:tbl>
          </a:graphicData>
        </a:graphic>
      </p:graphicFrame>
      <p:sp>
        <p:nvSpPr>
          <p:cNvPr id="6" name="Rectangle 5"/>
          <p:cNvSpPr/>
          <p:nvPr/>
        </p:nvSpPr>
        <p:spPr>
          <a:xfrm>
            <a:off x="381000" y="981670"/>
            <a:ext cx="8534400" cy="1200329"/>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nSpc>
                <a:spcPct val="90000"/>
              </a:lnSpc>
            </a:pPr>
            <a:r>
              <a:rPr lang="en-US" sz="2000" b="1" u="sng" dirty="0">
                <a:ea typeface="ＭＳ Ｐゴシック" pitchFamily="34" charset="-128"/>
              </a:rPr>
              <a:t>Sending Window</a:t>
            </a:r>
            <a:r>
              <a:rPr lang="en-US" sz="2000" b="1" dirty="0">
                <a:ea typeface="ＭＳ Ｐゴシック" pitchFamily="34" charset="-128"/>
              </a:rPr>
              <a:t>: </a:t>
            </a:r>
            <a:r>
              <a:rPr lang="en-US" sz="2000" dirty="0">
                <a:ea typeface="ＭＳ Ｐゴシック" pitchFamily="34" charset="-128"/>
              </a:rPr>
              <a:t>range of sequence number sender </a:t>
            </a:r>
            <a:r>
              <a:rPr lang="en-US" sz="2000" u="sng" dirty="0">
                <a:ea typeface="ＭＳ Ｐゴシック" pitchFamily="34" charset="-128"/>
              </a:rPr>
              <a:t>permitted to </a:t>
            </a:r>
            <a:r>
              <a:rPr lang="en-US" sz="2000" dirty="0">
                <a:ea typeface="ＭＳ Ｐゴシック" pitchFamily="34" charset="-128"/>
              </a:rPr>
              <a:t>send or </a:t>
            </a:r>
            <a:r>
              <a:rPr lang="en-US" sz="2000" u="sng" dirty="0">
                <a:ea typeface="ＭＳ Ｐゴシック" pitchFamily="34" charset="-128"/>
              </a:rPr>
              <a:t>already</a:t>
            </a:r>
            <a:r>
              <a:rPr lang="en-US" sz="2000" dirty="0">
                <a:ea typeface="ＭＳ Ｐゴシック" pitchFamily="34" charset="-128"/>
              </a:rPr>
              <a:t> sent</a:t>
            </a:r>
          </a:p>
          <a:p>
            <a:pPr>
              <a:lnSpc>
                <a:spcPct val="90000"/>
              </a:lnSpc>
            </a:pPr>
            <a:r>
              <a:rPr lang="en-US" sz="2000" b="1" u="sng" dirty="0">
                <a:ea typeface="ＭＳ Ｐゴシック" pitchFamily="34" charset="-128"/>
              </a:rPr>
              <a:t>Receiving Window</a:t>
            </a:r>
            <a:r>
              <a:rPr lang="en-US" sz="2000" b="1" dirty="0">
                <a:ea typeface="ＭＳ Ｐゴシック" pitchFamily="34" charset="-128"/>
              </a:rPr>
              <a:t>: </a:t>
            </a:r>
            <a:r>
              <a:rPr lang="en-US" sz="2000" dirty="0">
                <a:ea typeface="ＭＳ Ｐゴシック" pitchFamily="34" charset="-128"/>
              </a:rPr>
              <a:t>Range of sequence number receiver </a:t>
            </a:r>
            <a:r>
              <a:rPr lang="en-US" sz="2000" u="sng" dirty="0">
                <a:ea typeface="ＭＳ Ｐゴシック" pitchFamily="34" charset="-128"/>
              </a:rPr>
              <a:t>permitted to</a:t>
            </a:r>
            <a:r>
              <a:rPr lang="en-US" sz="2000" dirty="0">
                <a:ea typeface="ＭＳ Ｐゴシック" pitchFamily="34" charset="-128"/>
              </a:rPr>
              <a:t> receive or </a:t>
            </a:r>
          </a:p>
          <a:p>
            <a:pPr>
              <a:lnSpc>
                <a:spcPct val="90000"/>
              </a:lnSpc>
            </a:pPr>
            <a:r>
              <a:rPr lang="en-US" sz="2000" u="sng" dirty="0">
                <a:ea typeface="ＭＳ Ｐゴシック" pitchFamily="34" charset="-128"/>
              </a:rPr>
              <a:t>partially</a:t>
            </a:r>
            <a:r>
              <a:rPr lang="en-US" sz="2000" dirty="0">
                <a:ea typeface="ＭＳ Ｐゴシック" pitchFamily="34" charset="-128"/>
              </a:rPr>
              <a:t> received</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76200"/>
            <a:ext cx="7772400" cy="1143000"/>
          </a:xfrm>
        </p:spPr>
        <p:txBody>
          <a:bodyPr/>
          <a:lstStyle/>
          <a:p>
            <a:r>
              <a:rPr lang="en-US" dirty="0">
                <a:solidFill>
                  <a:schemeClr val="accent2">
                    <a:lumMod val="75000"/>
                  </a:schemeClr>
                </a:solidFill>
              </a:rPr>
              <a:t>A One-Bit Sliding Window Protocol</a:t>
            </a:r>
          </a:p>
        </p:txBody>
      </p:sp>
      <p:sp>
        <p:nvSpPr>
          <p:cNvPr id="3" name="Content Placeholder 2"/>
          <p:cNvSpPr>
            <a:spLocks noGrp="1"/>
          </p:cNvSpPr>
          <p:nvPr>
            <p:ph idx="1"/>
          </p:nvPr>
        </p:nvSpPr>
        <p:spPr/>
        <p:txBody>
          <a:bodyPr>
            <a:normAutofit/>
          </a:bodyPr>
          <a:lstStyle/>
          <a:p>
            <a:pPr lvl="1"/>
            <a:endParaRPr lang="en-US" dirty="0">
              <a:ea typeface="ＭＳ Ｐゴシック" pitchFamily="34" charset="-128"/>
            </a:endParaRPr>
          </a:p>
          <a:p>
            <a:endParaRPr lang="en-US" dirty="0"/>
          </a:p>
        </p:txBody>
      </p:sp>
      <p:pic>
        <p:nvPicPr>
          <p:cNvPr id="7" name="Picture 4" descr="3-14"/>
          <p:cNvPicPr>
            <a:picLocks noChangeAspect="1" noChangeArrowheads="1"/>
          </p:cNvPicPr>
          <p:nvPr/>
        </p:nvPicPr>
        <p:blipFill>
          <a:blip r:embed="rId2" cstate="print"/>
          <a:srcRect b="52821"/>
          <a:stretch>
            <a:fillRect/>
          </a:stretch>
        </p:blipFill>
        <p:spPr bwMode="auto">
          <a:xfrm>
            <a:off x="677863" y="1257300"/>
            <a:ext cx="8112125" cy="4805363"/>
          </a:xfrm>
          <a:prstGeom prst="rect">
            <a:avLst/>
          </a:prstGeom>
          <a:noFill/>
          <a:ln w="9525">
            <a:noFill/>
            <a:miter lim="800000"/>
            <a:headEnd/>
            <a:tailEnd/>
          </a:ln>
        </p:spPr>
      </p:pic>
      <p:sp>
        <p:nvSpPr>
          <p:cNvPr id="8" name="Text Box 5"/>
          <p:cNvSpPr txBox="1">
            <a:spLocks noChangeArrowheads="1"/>
          </p:cNvSpPr>
          <p:nvPr/>
        </p:nvSpPr>
        <p:spPr bwMode="auto">
          <a:xfrm>
            <a:off x="6586538" y="6400800"/>
            <a:ext cx="1928812" cy="457200"/>
          </a:xfrm>
          <a:prstGeom prst="rect">
            <a:avLst/>
          </a:prstGeom>
          <a:noFill/>
          <a:ln w="9525">
            <a:noFill/>
            <a:miter lim="800000"/>
            <a:headEnd/>
            <a:tailEnd/>
          </a:ln>
        </p:spPr>
        <p:txBody>
          <a:bodyPr>
            <a:spAutoFit/>
          </a:bodyPr>
          <a:lstStyle/>
          <a:p>
            <a:pPr algn="ctr">
              <a:spcBef>
                <a:spcPct val="50000"/>
              </a:spcBef>
            </a:pPr>
            <a:r>
              <a:rPr lang="en-US" sz="2400">
                <a:latin typeface="Times New Roman" pitchFamily="18" charset="0"/>
              </a:rPr>
              <a:t>Continued </a:t>
            </a:r>
            <a:r>
              <a:rPr lang="en-US" sz="2400">
                <a:latin typeface="Times New Roman" pitchFamily="18" charset="0"/>
                <a:sym typeface="Wingdings" pitchFamily="2" charset="2"/>
              </a:rPr>
              <a:t></a:t>
            </a:r>
          </a:p>
        </p:txBody>
      </p:sp>
      <p:sp>
        <p:nvSpPr>
          <p:cNvPr id="9" name="Oval 5"/>
          <p:cNvSpPr>
            <a:spLocks noChangeArrowheads="1"/>
          </p:cNvSpPr>
          <p:nvPr/>
        </p:nvSpPr>
        <p:spPr bwMode="auto">
          <a:xfrm>
            <a:off x="1490663" y="5314950"/>
            <a:ext cx="2036762" cy="279400"/>
          </a:xfrm>
          <a:prstGeom prst="ellipse">
            <a:avLst/>
          </a:prstGeom>
          <a:noFill/>
          <a:ln w="9525">
            <a:solidFill>
              <a:srgbClr val="FF3300"/>
            </a:solidFill>
            <a:round/>
            <a:headEnd/>
            <a:tailEnd/>
          </a:ln>
        </p:spPr>
        <p:txBody>
          <a:bodyPr/>
          <a:lstStyle/>
          <a:p>
            <a:pPr algn="ctr"/>
            <a:endParaRPr lang="en-US"/>
          </a:p>
        </p:txBody>
      </p:sp>
      <p:sp>
        <p:nvSpPr>
          <p:cNvPr id="10" name="Freeform 8"/>
          <p:cNvSpPr>
            <a:spLocks noChangeArrowheads="1"/>
          </p:cNvSpPr>
          <p:nvPr/>
        </p:nvSpPr>
        <p:spPr bwMode="auto">
          <a:xfrm flipV="1">
            <a:off x="3502025" y="5473700"/>
            <a:ext cx="1036638" cy="714375"/>
          </a:xfrm>
          <a:custGeom>
            <a:avLst/>
            <a:gdLst>
              <a:gd name="T0" fmla="*/ 0 w 3672968"/>
              <a:gd name="T1" fmla="*/ 0 h 2666360"/>
              <a:gd name="T2" fmla="*/ 0 w 3672968"/>
              <a:gd name="T3" fmla="*/ 0 h 2666360"/>
              <a:gd name="T4" fmla="*/ 0 w 3672968"/>
              <a:gd name="T5" fmla="*/ 0 h 2666360"/>
              <a:gd name="T6" fmla="*/ 0 w 3672968"/>
              <a:gd name="T7" fmla="*/ 0 h 2666360"/>
              <a:gd name="T8" fmla="*/ 0 60000 65536"/>
              <a:gd name="T9" fmla="*/ 0 60000 65536"/>
              <a:gd name="T10" fmla="*/ 0 60000 65536"/>
              <a:gd name="T11" fmla="*/ 0 60000 65536"/>
              <a:gd name="T12" fmla="*/ 0 w 3672968"/>
              <a:gd name="T13" fmla="*/ 0 h 2666360"/>
              <a:gd name="T14" fmla="*/ 3672968 w 3672968"/>
              <a:gd name="T15" fmla="*/ 2666360 h 2666360"/>
            </a:gdLst>
            <a:ahLst/>
            <a:cxnLst>
              <a:cxn ang="T8">
                <a:pos x="T0" y="T1"/>
              </a:cxn>
              <a:cxn ang="T9">
                <a:pos x="T2" y="T3"/>
              </a:cxn>
              <a:cxn ang="T10">
                <a:pos x="T4" y="T5"/>
              </a:cxn>
              <a:cxn ang="T11">
                <a:pos x="T6" y="T7"/>
              </a:cxn>
            </a:cxnLst>
            <a:rect l="T12" t="T13" r="T14" b="T15"/>
            <a:pathLst>
              <a:path w="3672968" h="2666360">
                <a:moveTo>
                  <a:pt x="3672968" y="0"/>
                </a:moveTo>
                <a:cubicBezTo>
                  <a:pt x="2460811" y="1080247"/>
                  <a:pt x="1248655" y="2160495"/>
                  <a:pt x="906716" y="2397419"/>
                </a:cubicBezTo>
                <a:cubicBezTo>
                  <a:pt x="564777" y="2634343"/>
                  <a:pt x="1772450" y="1376724"/>
                  <a:pt x="1621331" y="1421547"/>
                </a:cubicBezTo>
                <a:cubicBezTo>
                  <a:pt x="1470212" y="1466370"/>
                  <a:pt x="735106" y="2066365"/>
                  <a:pt x="0" y="2666360"/>
                </a:cubicBezTo>
              </a:path>
            </a:pathLst>
          </a:custGeom>
          <a:noFill/>
          <a:ln w="9525">
            <a:solidFill>
              <a:schemeClr val="tx1"/>
            </a:solidFill>
            <a:round/>
            <a:headEnd/>
            <a:tailEnd type="triangle" w="med" len="med"/>
          </a:ln>
        </p:spPr>
        <p:txBody>
          <a:bodyPr/>
          <a:lstStyle/>
          <a:p>
            <a:endParaRPr lang="en-US"/>
          </a:p>
        </p:txBody>
      </p:sp>
      <p:sp>
        <p:nvSpPr>
          <p:cNvPr id="11" name="TextBox 10"/>
          <p:cNvSpPr txBox="1"/>
          <p:nvPr/>
        </p:nvSpPr>
        <p:spPr>
          <a:xfrm>
            <a:off x="2759075" y="6122988"/>
            <a:ext cx="5568950" cy="523875"/>
          </a:xfrm>
          <a:prstGeom prst="rect">
            <a:avLst/>
          </a:prstGeom>
          <a:noFill/>
        </p:spPr>
        <p:txBody>
          <a:bodyPr>
            <a:spAutoFit/>
          </a:bodyPr>
          <a:lstStyle/>
          <a:p>
            <a:pPr>
              <a:defRPr/>
            </a:pPr>
            <a:r>
              <a:rPr lang="en-US" sz="1400" i="1" dirty="0">
                <a:effectLst>
                  <a:outerShdw blurRad="38100" dist="38100" dir="2700000" algn="tl">
                    <a:srgbClr val="C0C0C0"/>
                  </a:outerShdw>
                </a:effectLst>
                <a:latin typeface="Times New Roman" pitchFamily="18" charset="0"/>
                <a:cs typeface="Arial" pitchFamily="34" charset="0"/>
              </a:rPr>
              <a:t>This is equivalent to saying that ACK is the </a:t>
            </a:r>
            <a:r>
              <a:rPr lang="en-US" sz="1400" b="1" i="1" dirty="0">
                <a:effectLst>
                  <a:outerShdw blurRad="38100" dist="38100" dir="2700000" algn="tl">
                    <a:srgbClr val="C0C0C0"/>
                  </a:outerShdw>
                </a:effectLst>
                <a:latin typeface="Times New Roman" pitchFamily="18" charset="0"/>
                <a:cs typeface="Arial" pitchFamily="34" charset="0"/>
              </a:rPr>
              <a:t>circular</a:t>
            </a:r>
            <a:r>
              <a:rPr lang="en-US" sz="1400" i="1" dirty="0">
                <a:effectLst>
                  <a:outerShdw blurRad="38100" dist="38100" dir="2700000" algn="tl">
                    <a:srgbClr val="C0C0C0"/>
                  </a:outerShdw>
                </a:effectLst>
                <a:latin typeface="Times New Roman" pitchFamily="18" charset="0"/>
                <a:cs typeface="Arial" pitchFamily="34" charset="0"/>
              </a:rPr>
              <a:t>(frame expected-1)</a:t>
            </a:r>
          </a:p>
          <a:p>
            <a:pPr>
              <a:defRPr/>
            </a:pPr>
            <a:r>
              <a:rPr lang="en-US" sz="1400" b="1" i="1" dirty="0">
                <a:effectLst>
                  <a:outerShdw blurRad="38100" dist="38100" dir="2700000" algn="tl">
                    <a:srgbClr val="C0C0C0"/>
                  </a:outerShdw>
                </a:effectLst>
                <a:latin typeface="Times New Roman" pitchFamily="18" charset="0"/>
                <a:cs typeface="Arial" pitchFamily="34" charset="0"/>
              </a:rPr>
              <a:t>Circular(x-1) = (x&gt;0) ? (x--) : MAX_SEQ</a:t>
            </a:r>
          </a:p>
        </p:txBody>
      </p:sp>
      <p:sp>
        <p:nvSpPr>
          <p:cNvPr id="12" name="TextBox 8">
            <a:extLst>
              <a:ext uri="{FF2B5EF4-FFF2-40B4-BE49-F238E27FC236}">
                <a16:creationId xmlns:a16="http://schemas.microsoft.com/office/drawing/2014/main" id="{2EA33DDE-A107-4988-BAB8-B9EEAC8B58F5}"/>
              </a:ext>
            </a:extLst>
          </p:cNvPr>
          <p:cNvSpPr txBox="1">
            <a:spLocks noChangeArrowheads="1"/>
          </p:cNvSpPr>
          <p:nvPr/>
        </p:nvSpPr>
        <p:spPr bwMode="auto">
          <a:xfrm>
            <a:off x="1490663" y="5338762"/>
            <a:ext cx="338137" cy="2936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3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920750" y="685800"/>
            <a:ext cx="7974013" cy="5459413"/>
            <a:chOff x="920750" y="1279525"/>
            <a:chExt cx="7974013" cy="5459413"/>
          </a:xfrm>
        </p:grpSpPr>
        <p:pic>
          <p:nvPicPr>
            <p:cNvPr id="3" name="Picture 4" descr="3-14"/>
            <p:cNvPicPr>
              <a:picLocks noChangeAspect="1" noChangeArrowheads="1"/>
            </p:cNvPicPr>
            <p:nvPr/>
          </p:nvPicPr>
          <p:blipFill>
            <a:blip r:embed="rId2" cstate="print"/>
            <a:srcRect t="47357"/>
            <a:stretch>
              <a:fillRect/>
            </a:stretch>
          </p:blipFill>
          <p:spPr bwMode="auto">
            <a:xfrm>
              <a:off x="920750" y="1279525"/>
              <a:ext cx="7974013" cy="5268913"/>
            </a:xfrm>
            <a:prstGeom prst="rect">
              <a:avLst/>
            </a:prstGeom>
            <a:noFill/>
            <a:ln w="9525">
              <a:noFill/>
              <a:miter lim="800000"/>
              <a:headEnd/>
              <a:tailEnd/>
            </a:ln>
          </p:spPr>
        </p:pic>
        <p:sp>
          <p:nvSpPr>
            <p:cNvPr id="5" name="TextBox 4"/>
            <p:cNvSpPr txBox="1"/>
            <p:nvPr/>
          </p:nvSpPr>
          <p:spPr>
            <a:xfrm>
              <a:off x="5016500" y="6400800"/>
              <a:ext cx="3673475" cy="338138"/>
            </a:xfrm>
            <a:prstGeom prst="rect">
              <a:avLst/>
            </a:prstGeom>
            <a:noFill/>
          </p:spPr>
          <p:txBody>
            <a:bodyPr>
              <a:spAutoFit/>
            </a:bodyPr>
            <a:lstStyle/>
            <a:p>
              <a:pPr>
                <a:defRPr/>
              </a:pPr>
              <a:r>
                <a:rPr lang="en-US" sz="1600" i="1">
                  <a:effectLst>
                    <a:outerShdw blurRad="38100" dist="38100" dir="2700000" algn="tl">
                      <a:srgbClr val="C0C0C0"/>
                    </a:outerShdw>
                  </a:effectLst>
                  <a:latin typeface="Times New Roman" pitchFamily="18" charset="0"/>
                  <a:cs typeface="Arial" pitchFamily="34" charset="0"/>
                </a:rPr>
                <a:t>ACK is the </a:t>
              </a:r>
              <a:r>
                <a:rPr lang="en-US" sz="1600" b="1" i="1">
                  <a:effectLst>
                    <a:outerShdw blurRad="38100" dist="38100" dir="2700000" algn="tl">
                      <a:srgbClr val="C0C0C0"/>
                    </a:outerShdw>
                  </a:effectLst>
                  <a:latin typeface="Times New Roman" pitchFamily="18" charset="0"/>
                  <a:cs typeface="Arial" pitchFamily="34" charset="0"/>
                </a:rPr>
                <a:t>circular</a:t>
              </a:r>
              <a:r>
                <a:rPr lang="en-US" sz="1600" i="1">
                  <a:effectLst>
                    <a:outerShdw blurRad="38100" dist="38100" dir="2700000" algn="tl">
                      <a:srgbClr val="C0C0C0"/>
                    </a:outerShdw>
                  </a:effectLst>
                  <a:latin typeface="Times New Roman" pitchFamily="18" charset="0"/>
                  <a:cs typeface="Arial" pitchFamily="34" charset="0"/>
                </a:rPr>
                <a:t>(frame expected-1)</a:t>
              </a:r>
            </a:p>
          </p:txBody>
        </p:sp>
        <p:sp>
          <p:nvSpPr>
            <p:cNvPr id="6" name="Freeform 8"/>
            <p:cNvSpPr>
              <a:spLocks noChangeArrowheads="1"/>
            </p:cNvSpPr>
            <p:nvPr/>
          </p:nvSpPr>
          <p:spPr bwMode="auto">
            <a:xfrm flipV="1">
              <a:off x="3944938" y="5564188"/>
              <a:ext cx="1266825" cy="831850"/>
            </a:xfrm>
            <a:custGeom>
              <a:avLst/>
              <a:gdLst>
                <a:gd name="T0" fmla="*/ 0 w 3672968"/>
                <a:gd name="T1" fmla="*/ 0 h 2666360"/>
                <a:gd name="T2" fmla="*/ 0 w 3672968"/>
                <a:gd name="T3" fmla="*/ 0 h 2666360"/>
                <a:gd name="T4" fmla="*/ 0 w 3672968"/>
                <a:gd name="T5" fmla="*/ 0 h 2666360"/>
                <a:gd name="T6" fmla="*/ 0 w 3672968"/>
                <a:gd name="T7" fmla="*/ 0 h 2666360"/>
                <a:gd name="T8" fmla="*/ 0 60000 65536"/>
                <a:gd name="T9" fmla="*/ 0 60000 65536"/>
                <a:gd name="T10" fmla="*/ 0 60000 65536"/>
                <a:gd name="T11" fmla="*/ 0 60000 65536"/>
                <a:gd name="T12" fmla="*/ 0 w 3672968"/>
                <a:gd name="T13" fmla="*/ 0 h 2666360"/>
                <a:gd name="T14" fmla="*/ 3672968 w 3672968"/>
                <a:gd name="T15" fmla="*/ 2666360 h 2666360"/>
              </a:gdLst>
              <a:ahLst/>
              <a:cxnLst>
                <a:cxn ang="T8">
                  <a:pos x="T0" y="T1"/>
                </a:cxn>
                <a:cxn ang="T9">
                  <a:pos x="T2" y="T3"/>
                </a:cxn>
                <a:cxn ang="T10">
                  <a:pos x="T4" y="T5"/>
                </a:cxn>
                <a:cxn ang="T11">
                  <a:pos x="T6" y="T7"/>
                </a:cxn>
              </a:cxnLst>
              <a:rect l="T12" t="T13" r="T14" b="T15"/>
              <a:pathLst>
                <a:path w="3672968" h="2666360">
                  <a:moveTo>
                    <a:pt x="3672968" y="0"/>
                  </a:moveTo>
                  <a:cubicBezTo>
                    <a:pt x="2460811" y="1080247"/>
                    <a:pt x="1248655" y="2160495"/>
                    <a:pt x="906716" y="2397419"/>
                  </a:cubicBezTo>
                  <a:cubicBezTo>
                    <a:pt x="564777" y="2634343"/>
                    <a:pt x="1772450" y="1376724"/>
                    <a:pt x="1621331" y="1421547"/>
                  </a:cubicBezTo>
                  <a:cubicBezTo>
                    <a:pt x="1470212" y="1466370"/>
                    <a:pt x="735106" y="2066365"/>
                    <a:pt x="0" y="2666360"/>
                  </a:cubicBezTo>
                </a:path>
              </a:pathLst>
            </a:custGeom>
            <a:noFill/>
            <a:ln w="9525">
              <a:solidFill>
                <a:schemeClr val="tx1"/>
              </a:solidFill>
              <a:round/>
              <a:headEnd/>
              <a:tailEnd type="triangle" w="med" len="med"/>
            </a:ln>
          </p:spPr>
          <p:txBody>
            <a:bodyPr/>
            <a:lstStyle/>
            <a:p>
              <a:endParaRPr lang="en-US"/>
            </a:p>
          </p:txBody>
        </p:sp>
      </p:grpSp>
      <p:sp>
        <p:nvSpPr>
          <p:cNvPr id="7" name="TextBox 8">
            <a:extLst>
              <a:ext uri="{FF2B5EF4-FFF2-40B4-BE49-F238E27FC236}">
                <a16:creationId xmlns:a16="http://schemas.microsoft.com/office/drawing/2014/main" id="{1271F4AF-058E-4056-94CB-0A806F079F7B}"/>
              </a:ext>
            </a:extLst>
          </p:cNvPr>
          <p:cNvSpPr txBox="1">
            <a:spLocks noChangeArrowheads="1"/>
          </p:cNvSpPr>
          <p:nvPr/>
        </p:nvSpPr>
        <p:spPr bwMode="auto">
          <a:xfrm>
            <a:off x="2094707" y="4724400"/>
            <a:ext cx="338137" cy="2936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300" dirty="0"/>
          </a:p>
        </p:txBody>
      </p:sp>
      <p:sp>
        <p:nvSpPr>
          <p:cNvPr id="9" name="TextBox 12">
            <a:extLst>
              <a:ext uri="{FF2B5EF4-FFF2-40B4-BE49-F238E27FC236}">
                <a16:creationId xmlns:a16="http://schemas.microsoft.com/office/drawing/2014/main" id="{398D97F0-9093-475C-AA54-72D23D866A69}"/>
              </a:ext>
            </a:extLst>
          </p:cNvPr>
          <p:cNvSpPr txBox="1">
            <a:spLocks noChangeArrowheads="1"/>
          </p:cNvSpPr>
          <p:nvPr/>
        </p:nvSpPr>
        <p:spPr bwMode="auto">
          <a:xfrm>
            <a:off x="1845212" y="2784475"/>
            <a:ext cx="3382963" cy="3079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400" b="1" dirty="0"/>
              <a:t>If (</a:t>
            </a:r>
            <a:r>
              <a:rPr lang="en-US" altLang="en-US" sz="1400" b="1" dirty="0" err="1"/>
              <a:t>r.ack</a:t>
            </a:r>
            <a:r>
              <a:rPr lang="en-US" altLang="en-US" sz="1400" b="1" dirty="0"/>
              <a:t> == 1- </a:t>
            </a:r>
            <a:r>
              <a:rPr lang="en-US" altLang="en-US" sz="1400" b="1" dirty="0" err="1"/>
              <a:t>next_frame_to_send</a:t>
            </a:r>
            <a:r>
              <a:rPr lang="en-US" altLang="en-US" sz="1400" b="1" dirty="0"/>
              <a:t>) {</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304800"/>
            <a:ext cx="7924800" cy="6019800"/>
          </a:xfrm>
        </p:spPr>
        <p:txBody>
          <a:bodyPr>
            <a:normAutofit/>
          </a:bodyPr>
          <a:lstStyle/>
          <a:p>
            <a:pPr>
              <a:defRPr/>
            </a:pPr>
            <a:r>
              <a:rPr lang="en-US" sz="2800" dirty="0">
                <a:latin typeface="Times New Roman" pitchFamily="18" charset="0"/>
              </a:rPr>
              <a:t>Why do I have two variables, </a:t>
            </a:r>
            <a:r>
              <a:rPr lang="en-US" sz="2800" dirty="0" err="1">
                <a:latin typeface="Times New Roman" pitchFamily="18" charset="0"/>
              </a:rPr>
              <a:t>frame_expected</a:t>
            </a:r>
            <a:r>
              <a:rPr lang="en-US" sz="2800" dirty="0">
                <a:latin typeface="Times New Roman" pitchFamily="18" charset="0"/>
              </a:rPr>
              <a:t> and </a:t>
            </a:r>
            <a:r>
              <a:rPr lang="en-US" sz="2800" dirty="0" err="1">
                <a:latin typeface="Times New Roman" pitchFamily="18" charset="0"/>
              </a:rPr>
              <a:t>next_frame_to_send</a:t>
            </a:r>
            <a:r>
              <a:rPr lang="en-US" sz="2800" dirty="0">
                <a:latin typeface="Times New Roman" pitchFamily="18" charset="0"/>
              </a:rPr>
              <a:t>? </a:t>
            </a:r>
            <a:r>
              <a:rPr lang="en-US" sz="2800" i="1" dirty="0">
                <a:ea typeface="ＭＳ Ｐゴシック" pitchFamily="34" charset="-128"/>
              </a:rPr>
              <a:t>In other words, can I calculate the value of one variable based on the value of the other?</a:t>
            </a:r>
          </a:p>
          <a:p>
            <a:pPr lvl="1">
              <a:defRPr/>
            </a:pPr>
            <a:endParaRPr lang="en-US" sz="2800" dirty="0">
              <a:latin typeface="Times New Roman" pitchFamily="18" charset="0"/>
            </a:endParaRPr>
          </a:p>
          <a:p>
            <a:pPr>
              <a:defRPr/>
            </a:pPr>
            <a:endParaRPr lang="en-US" altLang="ja-JP" sz="2800" dirty="0">
              <a:latin typeface="Times New Roman" pitchFamily="18" charset="0"/>
            </a:endParaRPr>
          </a:p>
          <a:p>
            <a:pPr lvl="1">
              <a:defRPr/>
            </a:pPr>
            <a:endParaRPr lang="en-US" dirty="0">
              <a:ea typeface="ＭＳ Ｐゴシック" pitchFamily="34" charset="-128"/>
            </a:endParaRPr>
          </a:p>
          <a:p>
            <a:pPr>
              <a:buFontTx/>
              <a:buChar char="•"/>
            </a:pPr>
            <a:endParaRPr lang="en-US" sz="2800" dirty="0">
              <a:latin typeface="Times New Roman" pitchFamily="18" charset="0"/>
            </a:endParaRPr>
          </a:p>
          <a:p>
            <a:endParaRPr 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Rectangle 3"/>
          <p:cNvSpPr>
            <a:spLocks noGrp="1" noChangeArrowheads="1"/>
          </p:cNvSpPr>
          <p:nvPr>
            <p:ph idx="1"/>
          </p:nvPr>
        </p:nvSpPr>
        <p:spPr>
          <a:xfrm>
            <a:off x="0" y="4495800"/>
            <a:ext cx="11382375" cy="2690812"/>
          </a:xfrm>
        </p:spPr>
        <p:txBody>
          <a:bodyPr>
            <a:normAutofit fontScale="47500" lnSpcReduction="20000"/>
          </a:bodyPr>
          <a:lstStyle/>
          <a:p>
            <a:pPr eaLnBrk="1" hangingPunct="1">
              <a:buFontTx/>
              <a:buNone/>
            </a:pPr>
            <a:r>
              <a:rPr lang="en-US" sz="5100" dirty="0">
                <a:ea typeface="ＭＳ Ｐゴシック" pitchFamily="34" charset="-128"/>
              </a:rPr>
              <a:t>  Two scenarios for protocol 4:</a:t>
            </a:r>
          </a:p>
          <a:p>
            <a:pPr>
              <a:buNone/>
            </a:pPr>
            <a:r>
              <a:rPr lang="en-US" sz="5100" dirty="0">
                <a:ea typeface="ＭＳ Ｐゴシック" pitchFamily="34" charset="-128"/>
              </a:rPr>
              <a:t> </a:t>
            </a:r>
            <a:r>
              <a:rPr lang="en-US" sz="5100" dirty="0">
                <a:solidFill>
                  <a:schemeClr val="accent2"/>
                </a:solidFill>
                <a:ea typeface="ＭＳ Ｐゴシック" pitchFamily="34" charset="-128"/>
              </a:rPr>
              <a:t>(a)</a:t>
            </a:r>
            <a:r>
              <a:rPr lang="en-US" sz="5100" dirty="0">
                <a:ea typeface="ＭＳ Ｐゴシック" pitchFamily="34" charset="-128"/>
              </a:rPr>
              <a:t> Normal case: If one side sends a packet and it is received before the</a:t>
            </a:r>
          </a:p>
          <a:p>
            <a:pPr>
              <a:buNone/>
            </a:pPr>
            <a:r>
              <a:rPr lang="en-US" sz="5100" dirty="0">
                <a:ea typeface="ＭＳ Ｐゴシック" pitchFamily="34" charset="-128"/>
              </a:rPr>
              <a:t> other side sends a packet, the protocol works perfectly </a:t>
            </a:r>
          </a:p>
          <a:p>
            <a:pPr>
              <a:lnSpc>
                <a:spcPct val="90000"/>
              </a:lnSpc>
              <a:buNone/>
            </a:pPr>
            <a:r>
              <a:rPr lang="en-US" sz="5100" dirty="0">
                <a:ea typeface="ＭＳ Ｐゴシック" pitchFamily="34" charset="-128"/>
              </a:rPr>
              <a:t> </a:t>
            </a:r>
            <a:r>
              <a:rPr lang="en-US" sz="5100" dirty="0">
                <a:solidFill>
                  <a:schemeClr val="accent2"/>
                </a:solidFill>
                <a:ea typeface="ＭＳ Ｐゴシック" pitchFamily="34" charset="-128"/>
              </a:rPr>
              <a:t>(b)</a:t>
            </a:r>
            <a:r>
              <a:rPr lang="en-US" sz="5100" dirty="0">
                <a:ea typeface="ＭＳ Ｐゴシック" pitchFamily="34" charset="-128"/>
              </a:rPr>
              <a:t> Abnormal case:  If both sides send at the same time and the</a:t>
            </a:r>
          </a:p>
          <a:p>
            <a:pPr>
              <a:lnSpc>
                <a:spcPct val="90000"/>
              </a:lnSpc>
              <a:buNone/>
            </a:pPr>
            <a:r>
              <a:rPr lang="en-US" sz="5100" dirty="0">
                <a:ea typeface="ＭＳ Ｐゴシック" pitchFamily="34" charset="-128"/>
              </a:rPr>
              <a:t> frames cross</a:t>
            </a:r>
          </a:p>
          <a:p>
            <a:pPr lvl="1">
              <a:lnSpc>
                <a:spcPct val="90000"/>
              </a:lnSpc>
            </a:pPr>
            <a:r>
              <a:rPr lang="en-US" sz="5100" dirty="0">
                <a:ea typeface="ＭＳ Ｐゴシック" pitchFamily="34" charset="-128"/>
              </a:rPr>
              <a:t>Every packet is sent twice</a:t>
            </a:r>
          </a:p>
          <a:p>
            <a:pPr lvl="1">
              <a:lnSpc>
                <a:spcPct val="90000"/>
              </a:lnSpc>
            </a:pPr>
            <a:r>
              <a:rPr lang="en-US" sz="5100" dirty="0">
                <a:ea typeface="ＭＳ Ｐゴシック" pitchFamily="34" charset="-128"/>
              </a:rPr>
              <a:t>Protocol is still correct, but bandwidth is wasted</a:t>
            </a:r>
          </a:p>
          <a:p>
            <a:pPr eaLnBrk="1" hangingPunct="1">
              <a:buFontTx/>
              <a:buNone/>
            </a:pPr>
            <a:r>
              <a:rPr lang="en-US" dirty="0">
                <a:ea typeface="ＭＳ Ｐゴシック" pitchFamily="34" charset="-128"/>
              </a:rPr>
              <a:t>   </a:t>
            </a:r>
          </a:p>
        </p:txBody>
      </p:sp>
      <p:sp>
        <p:nvSpPr>
          <p:cNvPr id="54277" name="Slide Number Placeholder 6"/>
          <p:cNvSpPr>
            <a:spLocks noGrp="1"/>
          </p:cNvSpPr>
          <p:nvPr>
            <p:ph type="sldNum" sz="quarter" idx="12"/>
          </p:nvPr>
        </p:nvSpPr>
        <p:spPr>
          <a:noFill/>
        </p:spPr>
        <p:txBody>
          <a:bodyPr/>
          <a:lstStyle/>
          <a:p>
            <a:fld id="{7C63707D-6673-4C3E-8036-C726BF4F1EA4}" type="slidenum">
              <a:rPr lang="en-US" smtClean="0">
                <a:cs typeface="Arial" charset="0"/>
              </a:rPr>
              <a:pPr/>
              <a:t>8</a:t>
            </a:fld>
            <a:endParaRPr lang="en-US">
              <a:cs typeface="Arial" charset="0"/>
            </a:endParaRPr>
          </a:p>
        </p:txBody>
      </p:sp>
      <p:pic>
        <p:nvPicPr>
          <p:cNvPr id="54276" name="Picture 4"/>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52400" y="76537"/>
            <a:ext cx="8795185" cy="4266863"/>
          </a:xfrm>
          <a:prstGeom prst="rect">
            <a:avLst/>
          </a:prstGeom>
          <a:noFill/>
          <a:ln w="9525">
            <a:noFill/>
            <a:miter lim="800000"/>
            <a:headEnd/>
            <a:tailEnd/>
          </a:ln>
        </p:spPr>
      </p:pic>
      <p:sp>
        <p:nvSpPr>
          <p:cNvPr id="6" name="Rectangle 5"/>
          <p:cNvSpPr/>
          <p:nvPr/>
        </p:nvSpPr>
        <p:spPr>
          <a:xfrm>
            <a:off x="152400" y="3429000"/>
            <a:ext cx="3774046" cy="400110"/>
          </a:xfrm>
          <a:prstGeom prst="rect">
            <a:avLst/>
          </a:prstGeom>
        </p:spPr>
        <p:txBody>
          <a:bodyPr wrap="none">
            <a:spAutoFit/>
          </a:bodyPr>
          <a:lstStyle/>
          <a:p>
            <a:r>
              <a:rPr lang="en-US" sz="2000" dirty="0">
                <a:ea typeface="ＭＳ Ｐゴシック" pitchFamily="34" charset="-128"/>
              </a:rPr>
              <a:t>The notation is </a:t>
            </a:r>
            <a:r>
              <a:rPr lang="en-US" sz="2000" i="1" dirty="0">
                <a:ea typeface="ＭＳ Ｐゴシック" pitchFamily="34" charset="-128"/>
              </a:rPr>
              <a:t>(</a:t>
            </a:r>
            <a:r>
              <a:rPr lang="en-US" sz="2000" i="1" u="sng" dirty="0" err="1">
                <a:ea typeface="ＭＳ Ｐゴシック" pitchFamily="34" charset="-128"/>
              </a:rPr>
              <a:t>seq</a:t>
            </a:r>
            <a:r>
              <a:rPr lang="en-US" sz="2000" i="1" dirty="0">
                <a:ea typeface="ＭＳ Ｐゴシック" pitchFamily="34" charset="-128"/>
              </a:rPr>
              <a:t>, </a:t>
            </a:r>
            <a:r>
              <a:rPr lang="en-US" sz="2000" i="1" u="sng" dirty="0" err="1">
                <a:ea typeface="ＭＳ Ｐゴシック" pitchFamily="34" charset="-128"/>
              </a:rPr>
              <a:t>ack</a:t>
            </a:r>
            <a:r>
              <a:rPr lang="en-US" sz="2000" i="1" dirty="0">
                <a:ea typeface="ＭＳ Ｐゴシック" pitchFamily="34" charset="-128"/>
              </a:rPr>
              <a:t>, </a:t>
            </a:r>
            <a:r>
              <a:rPr lang="en-US" sz="2000" i="1" u="sng" dirty="0">
                <a:ea typeface="ＭＳ Ｐゴシック" pitchFamily="34" charset="-128"/>
              </a:rPr>
              <a:t>packet number</a:t>
            </a:r>
            <a:r>
              <a:rPr lang="en-US" sz="2000" i="1" dirty="0">
                <a:ea typeface="ＭＳ Ｐゴシック" pitchFamily="34" charset="-128"/>
              </a:rPr>
              <a:t>)</a:t>
            </a:r>
            <a:r>
              <a:rPr lang="en-US" sz="2000" dirty="0">
                <a:ea typeface="ＭＳ Ｐゴシック" pitchFamily="34" charset="-128"/>
              </a:rPr>
              <a:t>. </a:t>
            </a:r>
            <a:endParaRPr lang="en-US" sz="20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76200"/>
            <a:ext cx="7772400" cy="1143000"/>
          </a:xfrm>
        </p:spPr>
        <p:txBody>
          <a:bodyPr/>
          <a:lstStyle/>
          <a:p>
            <a:r>
              <a:rPr lang="en-US" dirty="0">
                <a:solidFill>
                  <a:schemeClr val="accent2">
                    <a:lumMod val="75000"/>
                  </a:schemeClr>
                </a:solidFill>
                <a:ea typeface="ＭＳ Ｐゴシック" pitchFamily="34" charset="-128"/>
              </a:rPr>
              <a:t>Go Back N vs. Selective Repeat</a:t>
            </a:r>
            <a:endParaRPr lang="en-US" dirty="0">
              <a:solidFill>
                <a:schemeClr val="accent2">
                  <a:lumMod val="75000"/>
                </a:schemeClr>
              </a:solidFill>
            </a:endParaRPr>
          </a:p>
        </p:txBody>
      </p:sp>
      <p:pic>
        <p:nvPicPr>
          <p:cNvPr id="7" name="Content Placeholder 6">
            <a:extLst>
              <a:ext uri="{FF2B5EF4-FFF2-40B4-BE49-F238E27FC236}">
                <a16:creationId xmlns:a16="http://schemas.microsoft.com/office/drawing/2014/main" id="{517ABA00-DCA7-4D42-BC34-D81822AD84C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14400" y="1139857"/>
            <a:ext cx="6370886" cy="5108543"/>
          </a:xfr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1099</TotalTime>
  <Words>1710</Words>
  <Application>Microsoft Office PowerPoint</Application>
  <PresentationFormat>On-screen Show (4:3)</PresentationFormat>
  <Paragraphs>188</Paragraphs>
  <Slides>21</Slides>
  <Notes>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Arial</vt:lpstr>
      <vt:lpstr>Calibri</vt:lpstr>
      <vt:lpstr>Calibri Light</vt:lpstr>
      <vt:lpstr>Symbol</vt:lpstr>
      <vt:lpstr>Times New Roman</vt:lpstr>
      <vt:lpstr>Office Theme</vt:lpstr>
      <vt:lpstr>Data Link Protocols 2 sliding window protocols</vt:lpstr>
      <vt:lpstr>Sliding Window Protocols</vt:lpstr>
      <vt:lpstr>Piggybacking</vt:lpstr>
      <vt:lpstr> Sliding Window Protocols</vt:lpstr>
      <vt:lpstr>A One-Bit Sliding Window Protocol</vt:lpstr>
      <vt:lpstr>PowerPoint Presentation</vt:lpstr>
      <vt:lpstr>PowerPoint Presentation</vt:lpstr>
      <vt:lpstr>PowerPoint Presentation</vt:lpstr>
      <vt:lpstr>Go Back N vs. Selective Repeat</vt:lpstr>
      <vt:lpstr>Sliding Window Protocol Using Go Back N</vt:lpstr>
      <vt:lpstr>Sliding Window Protocol Using Go Back N</vt:lpstr>
      <vt:lpstr>Sliding Window Protocol Using Go Back N</vt:lpstr>
      <vt:lpstr>Sliding Window Protocol Using Go Back N</vt:lpstr>
      <vt:lpstr>Sliding Window Protocol Using Go Back N</vt:lpstr>
      <vt:lpstr>A Sliding Window Protocol Using Selective Repeat</vt:lpstr>
      <vt:lpstr>A Sliding Window Protocol Using Selective Repeat (2)</vt:lpstr>
      <vt:lpstr>A Sliding Window Protocol Using Selective Repeat (3)</vt:lpstr>
      <vt:lpstr>A Sliding Window Protocol Using Selective Repeat (4)</vt:lpstr>
      <vt:lpstr>A Sliding Window Protocol Using Selective Repeat (5)</vt:lpstr>
      <vt:lpstr>A Sliding Window Protocol Using Selective Repeat (5)</vt:lpstr>
      <vt:lpstr>Link utilization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Networks Protocols</dc:title>
  <dc:creator>Sandra Wahid</dc:creator>
  <cp:lastModifiedBy>salma cmp</cp:lastModifiedBy>
  <cp:revision>300</cp:revision>
  <dcterms:created xsi:type="dcterms:W3CDTF">2015-10-25T19:05:49Z</dcterms:created>
  <dcterms:modified xsi:type="dcterms:W3CDTF">2022-11-12T14:11:01Z</dcterms:modified>
</cp:coreProperties>
</file>